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0" r:id="rId3"/>
    <p:sldId id="257" r:id="rId4"/>
    <p:sldId id="281" r:id="rId5"/>
    <p:sldId id="258" r:id="rId6"/>
    <p:sldId id="259" r:id="rId7"/>
    <p:sldId id="262" r:id="rId8"/>
    <p:sldId id="263" r:id="rId9"/>
    <p:sldId id="264" r:id="rId10"/>
    <p:sldId id="266" r:id="rId11"/>
    <p:sldId id="268" r:id="rId12"/>
    <p:sldId id="270" r:id="rId13"/>
    <p:sldId id="273" r:id="rId14"/>
    <p:sldId id="274" r:id="rId15"/>
    <p:sldId id="284" r:id="rId16"/>
    <p:sldId id="275" r:id="rId17"/>
    <p:sldId id="282" r:id="rId18"/>
    <p:sldId id="283" r:id="rId19"/>
    <p:sldId id="276" r:id="rId20"/>
    <p:sldId id="277" r:id="rId21"/>
    <p:sldId id="278" r:id="rId22"/>
    <p:sldId id="27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17" autoAdjust="0"/>
    <p:restoredTop sz="94660"/>
  </p:normalViewPr>
  <p:slideViewPr>
    <p:cSldViewPr snapToGrid="0">
      <p:cViewPr varScale="1">
        <p:scale>
          <a:sx n="90" d="100"/>
          <a:sy n="90" d="100"/>
        </p:scale>
        <p:origin x="144" y="90"/>
      </p:cViewPr>
      <p:guideLst/>
    </p:cSldViewPr>
  </p:slideViewPr>
  <p:notesTextViewPr>
    <p:cViewPr>
      <p:scale>
        <a:sx n="3" d="2"/>
        <a:sy n="3" d="2"/>
      </p:scale>
      <p:origin x="0" y="0"/>
    </p:cViewPr>
  </p:notesTextViewPr>
  <p:sorterViewPr>
    <p:cViewPr>
      <p:scale>
        <a:sx n="100" d="100"/>
        <a:sy n="100" d="100"/>
      </p:scale>
      <p:origin x="0" y="-305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FEC9A-58BD-4623-8D45-2177E13AF1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EFCF7CA-ABEE-44E7-9BA7-8851C88320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0D1C3A4-509F-42E8-BADF-CDF02F36AD93}"/>
              </a:ext>
            </a:extLst>
          </p:cNvPr>
          <p:cNvSpPr>
            <a:spLocks noGrp="1"/>
          </p:cNvSpPr>
          <p:nvPr>
            <p:ph type="dt" sz="half" idx="10"/>
          </p:nvPr>
        </p:nvSpPr>
        <p:spPr/>
        <p:txBody>
          <a:bodyPr/>
          <a:lstStyle/>
          <a:p>
            <a:fld id="{526E4B7D-93F2-4E29-A05B-15D2D5EAAA2B}" type="datetimeFigureOut">
              <a:rPr lang="en-US" smtClean="0"/>
              <a:t>8/2/2018</a:t>
            </a:fld>
            <a:endParaRPr lang="en-US"/>
          </a:p>
        </p:txBody>
      </p:sp>
      <p:sp>
        <p:nvSpPr>
          <p:cNvPr id="5" name="Footer Placeholder 4">
            <a:extLst>
              <a:ext uri="{FF2B5EF4-FFF2-40B4-BE49-F238E27FC236}">
                <a16:creationId xmlns:a16="http://schemas.microsoft.com/office/drawing/2014/main" id="{E61E426A-B6E9-476E-8676-9186FA3FE3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641A70-4A63-4BF9-A654-1957608149EA}"/>
              </a:ext>
            </a:extLst>
          </p:cNvPr>
          <p:cNvSpPr>
            <a:spLocks noGrp="1"/>
          </p:cNvSpPr>
          <p:nvPr>
            <p:ph type="sldNum" sz="quarter" idx="12"/>
          </p:nvPr>
        </p:nvSpPr>
        <p:spPr/>
        <p:txBody>
          <a:bodyPr/>
          <a:lstStyle/>
          <a:p>
            <a:fld id="{31B8A07A-BDA1-4F79-90FA-017FDDD2A426}" type="slidenum">
              <a:rPr lang="en-US" smtClean="0"/>
              <a:t>‹#›</a:t>
            </a:fld>
            <a:endParaRPr lang="en-US"/>
          </a:p>
        </p:txBody>
      </p:sp>
    </p:spTree>
    <p:extLst>
      <p:ext uri="{BB962C8B-B14F-4D97-AF65-F5344CB8AC3E}">
        <p14:creationId xmlns:p14="http://schemas.microsoft.com/office/powerpoint/2010/main" val="3004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1927D-CD55-477B-A76F-3EC1D2836F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2D4256-96EE-45C8-A49E-D01D916DC24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D60618-1369-44E0-B954-55ABD7FA998A}"/>
              </a:ext>
            </a:extLst>
          </p:cNvPr>
          <p:cNvSpPr>
            <a:spLocks noGrp="1"/>
          </p:cNvSpPr>
          <p:nvPr>
            <p:ph type="dt" sz="half" idx="10"/>
          </p:nvPr>
        </p:nvSpPr>
        <p:spPr/>
        <p:txBody>
          <a:bodyPr/>
          <a:lstStyle/>
          <a:p>
            <a:fld id="{526E4B7D-93F2-4E29-A05B-15D2D5EAAA2B}" type="datetimeFigureOut">
              <a:rPr lang="en-US" smtClean="0"/>
              <a:t>8/2/2018</a:t>
            </a:fld>
            <a:endParaRPr lang="en-US"/>
          </a:p>
        </p:txBody>
      </p:sp>
      <p:sp>
        <p:nvSpPr>
          <p:cNvPr id="5" name="Footer Placeholder 4">
            <a:extLst>
              <a:ext uri="{FF2B5EF4-FFF2-40B4-BE49-F238E27FC236}">
                <a16:creationId xmlns:a16="http://schemas.microsoft.com/office/drawing/2014/main" id="{93D46743-B0B0-453F-86F2-F7517C3DAA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FB1827-CE11-426D-9B43-D34E825DC7E5}"/>
              </a:ext>
            </a:extLst>
          </p:cNvPr>
          <p:cNvSpPr>
            <a:spLocks noGrp="1"/>
          </p:cNvSpPr>
          <p:nvPr>
            <p:ph type="sldNum" sz="quarter" idx="12"/>
          </p:nvPr>
        </p:nvSpPr>
        <p:spPr/>
        <p:txBody>
          <a:bodyPr/>
          <a:lstStyle/>
          <a:p>
            <a:fld id="{31B8A07A-BDA1-4F79-90FA-017FDDD2A426}" type="slidenum">
              <a:rPr lang="en-US" smtClean="0"/>
              <a:t>‹#›</a:t>
            </a:fld>
            <a:endParaRPr lang="en-US"/>
          </a:p>
        </p:txBody>
      </p:sp>
    </p:spTree>
    <p:extLst>
      <p:ext uri="{BB962C8B-B14F-4D97-AF65-F5344CB8AC3E}">
        <p14:creationId xmlns:p14="http://schemas.microsoft.com/office/powerpoint/2010/main" val="3577056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73AE77-55C0-4BC4-8AB2-4724B32FB5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6EA0D5C-CE3F-4749-BB06-6E905B174BD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F8B131-C060-4506-B580-3A297B2B6E59}"/>
              </a:ext>
            </a:extLst>
          </p:cNvPr>
          <p:cNvSpPr>
            <a:spLocks noGrp="1"/>
          </p:cNvSpPr>
          <p:nvPr>
            <p:ph type="dt" sz="half" idx="10"/>
          </p:nvPr>
        </p:nvSpPr>
        <p:spPr/>
        <p:txBody>
          <a:bodyPr/>
          <a:lstStyle/>
          <a:p>
            <a:fld id="{526E4B7D-93F2-4E29-A05B-15D2D5EAAA2B}" type="datetimeFigureOut">
              <a:rPr lang="en-US" smtClean="0"/>
              <a:t>8/2/2018</a:t>
            </a:fld>
            <a:endParaRPr lang="en-US"/>
          </a:p>
        </p:txBody>
      </p:sp>
      <p:sp>
        <p:nvSpPr>
          <p:cNvPr id="5" name="Footer Placeholder 4">
            <a:extLst>
              <a:ext uri="{FF2B5EF4-FFF2-40B4-BE49-F238E27FC236}">
                <a16:creationId xmlns:a16="http://schemas.microsoft.com/office/drawing/2014/main" id="{53FBFA2B-DEE5-4A69-B0B0-229F4F13F4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8A7F2C-3C62-43EA-AEAE-E40AAA6183B8}"/>
              </a:ext>
            </a:extLst>
          </p:cNvPr>
          <p:cNvSpPr>
            <a:spLocks noGrp="1"/>
          </p:cNvSpPr>
          <p:nvPr>
            <p:ph type="sldNum" sz="quarter" idx="12"/>
          </p:nvPr>
        </p:nvSpPr>
        <p:spPr/>
        <p:txBody>
          <a:bodyPr/>
          <a:lstStyle/>
          <a:p>
            <a:fld id="{31B8A07A-BDA1-4F79-90FA-017FDDD2A426}" type="slidenum">
              <a:rPr lang="en-US" smtClean="0"/>
              <a:t>‹#›</a:t>
            </a:fld>
            <a:endParaRPr lang="en-US"/>
          </a:p>
        </p:txBody>
      </p:sp>
    </p:spTree>
    <p:extLst>
      <p:ext uri="{BB962C8B-B14F-4D97-AF65-F5344CB8AC3E}">
        <p14:creationId xmlns:p14="http://schemas.microsoft.com/office/powerpoint/2010/main" val="31645109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EFE40-AA35-4A1F-B5F6-8A4F15D059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5B9A3E-4F6F-476D-BAE4-055AA5DF11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9A27CC-0BDE-40F7-B7FD-D803748AE245}"/>
              </a:ext>
            </a:extLst>
          </p:cNvPr>
          <p:cNvSpPr>
            <a:spLocks noGrp="1"/>
          </p:cNvSpPr>
          <p:nvPr>
            <p:ph type="dt" sz="half" idx="10"/>
          </p:nvPr>
        </p:nvSpPr>
        <p:spPr/>
        <p:txBody>
          <a:bodyPr/>
          <a:lstStyle/>
          <a:p>
            <a:fld id="{526E4B7D-93F2-4E29-A05B-15D2D5EAAA2B}" type="datetimeFigureOut">
              <a:rPr lang="en-US" smtClean="0"/>
              <a:t>8/2/2018</a:t>
            </a:fld>
            <a:endParaRPr lang="en-US"/>
          </a:p>
        </p:txBody>
      </p:sp>
      <p:sp>
        <p:nvSpPr>
          <p:cNvPr id="5" name="Footer Placeholder 4">
            <a:extLst>
              <a:ext uri="{FF2B5EF4-FFF2-40B4-BE49-F238E27FC236}">
                <a16:creationId xmlns:a16="http://schemas.microsoft.com/office/drawing/2014/main" id="{6DA4F635-A2BD-4C07-AAD8-DF6ABD3982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C8B2D4-2812-4E38-A69D-18B5D38F568C}"/>
              </a:ext>
            </a:extLst>
          </p:cNvPr>
          <p:cNvSpPr>
            <a:spLocks noGrp="1"/>
          </p:cNvSpPr>
          <p:nvPr>
            <p:ph type="sldNum" sz="quarter" idx="12"/>
          </p:nvPr>
        </p:nvSpPr>
        <p:spPr/>
        <p:txBody>
          <a:bodyPr/>
          <a:lstStyle/>
          <a:p>
            <a:fld id="{31B8A07A-BDA1-4F79-90FA-017FDDD2A426}" type="slidenum">
              <a:rPr lang="en-US" smtClean="0"/>
              <a:t>‹#›</a:t>
            </a:fld>
            <a:endParaRPr lang="en-US"/>
          </a:p>
        </p:txBody>
      </p:sp>
    </p:spTree>
    <p:extLst>
      <p:ext uri="{BB962C8B-B14F-4D97-AF65-F5344CB8AC3E}">
        <p14:creationId xmlns:p14="http://schemas.microsoft.com/office/powerpoint/2010/main" val="1223267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B771B-8E83-4A5C-A91F-FC145EF2B7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D7A5BCB-3614-4AC5-9487-6FC12C48E8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D933001-D91E-4D3D-8191-1539CCFB12A9}"/>
              </a:ext>
            </a:extLst>
          </p:cNvPr>
          <p:cNvSpPr>
            <a:spLocks noGrp="1"/>
          </p:cNvSpPr>
          <p:nvPr>
            <p:ph type="dt" sz="half" idx="10"/>
          </p:nvPr>
        </p:nvSpPr>
        <p:spPr/>
        <p:txBody>
          <a:bodyPr/>
          <a:lstStyle/>
          <a:p>
            <a:fld id="{526E4B7D-93F2-4E29-A05B-15D2D5EAAA2B}" type="datetimeFigureOut">
              <a:rPr lang="en-US" smtClean="0"/>
              <a:t>8/2/2018</a:t>
            </a:fld>
            <a:endParaRPr lang="en-US"/>
          </a:p>
        </p:txBody>
      </p:sp>
      <p:sp>
        <p:nvSpPr>
          <p:cNvPr id="5" name="Footer Placeholder 4">
            <a:extLst>
              <a:ext uri="{FF2B5EF4-FFF2-40B4-BE49-F238E27FC236}">
                <a16:creationId xmlns:a16="http://schemas.microsoft.com/office/drawing/2014/main" id="{0E0E644E-3666-47CF-B62C-BDEBCBAB4D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6C5D64-5F57-40FF-BAB6-68BDED8C3811}"/>
              </a:ext>
            </a:extLst>
          </p:cNvPr>
          <p:cNvSpPr>
            <a:spLocks noGrp="1"/>
          </p:cNvSpPr>
          <p:nvPr>
            <p:ph type="sldNum" sz="quarter" idx="12"/>
          </p:nvPr>
        </p:nvSpPr>
        <p:spPr/>
        <p:txBody>
          <a:bodyPr/>
          <a:lstStyle/>
          <a:p>
            <a:fld id="{31B8A07A-BDA1-4F79-90FA-017FDDD2A426}" type="slidenum">
              <a:rPr lang="en-US" smtClean="0"/>
              <a:t>‹#›</a:t>
            </a:fld>
            <a:endParaRPr lang="en-US"/>
          </a:p>
        </p:txBody>
      </p:sp>
    </p:spTree>
    <p:extLst>
      <p:ext uri="{BB962C8B-B14F-4D97-AF65-F5344CB8AC3E}">
        <p14:creationId xmlns:p14="http://schemas.microsoft.com/office/powerpoint/2010/main" val="524433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0C5C7-7316-4EEF-99C9-04D131571E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494634-371E-41F6-B218-CE2EE3B14A4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E336362-303C-45A4-889D-44A7EC412D8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363490-624A-410C-82E0-FA52348C0CA4}"/>
              </a:ext>
            </a:extLst>
          </p:cNvPr>
          <p:cNvSpPr>
            <a:spLocks noGrp="1"/>
          </p:cNvSpPr>
          <p:nvPr>
            <p:ph type="dt" sz="half" idx="10"/>
          </p:nvPr>
        </p:nvSpPr>
        <p:spPr/>
        <p:txBody>
          <a:bodyPr/>
          <a:lstStyle/>
          <a:p>
            <a:fld id="{526E4B7D-93F2-4E29-A05B-15D2D5EAAA2B}" type="datetimeFigureOut">
              <a:rPr lang="en-US" smtClean="0"/>
              <a:t>8/2/2018</a:t>
            </a:fld>
            <a:endParaRPr lang="en-US"/>
          </a:p>
        </p:txBody>
      </p:sp>
      <p:sp>
        <p:nvSpPr>
          <p:cNvPr id="6" name="Footer Placeholder 5">
            <a:extLst>
              <a:ext uri="{FF2B5EF4-FFF2-40B4-BE49-F238E27FC236}">
                <a16:creationId xmlns:a16="http://schemas.microsoft.com/office/drawing/2014/main" id="{ADD125FA-450D-4695-8913-E5FFF05B79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65E88C-D9D3-414C-8785-43BFB2C86EAE}"/>
              </a:ext>
            </a:extLst>
          </p:cNvPr>
          <p:cNvSpPr>
            <a:spLocks noGrp="1"/>
          </p:cNvSpPr>
          <p:nvPr>
            <p:ph type="sldNum" sz="quarter" idx="12"/>
          </p:nvPr>
        </p:nvSpPr>
        <p:spPr/>
        <p:txBody>
          <a:bodyPr/>
          <a:lstStyle/>
          <a:p>
            <a:fld id="{31B8A07A-BDA1-4F79-90FA-017FDDD2A426}" type="slidenum">
              <a:rPr lang="en-US" smtClean="0"/>
              <a:t>‹#›</a:t>
            </a:fld>
            <a:endParaRPr lang="en-US"/>
          </a:p>
        </p:txBody>
      </p:sp>
    </p:spTree>
    <p:extLst>
      <p:ext uri="{BB962C8B-B14F-4D97-AF65-F5344CB8AC3E}">
        <p14:creationId xmlns:p14="http://schemas.microsoft.com/office/powerpoint/2010/main" val="2699408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9A5A5-DBD9-4349-9CBB-D2E1F60BB5F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87EBA6A-D3C2-428E-A62C-FB3D608A0A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F11E43F-BE89-41CB-A0F0-9AE618DD3CB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717EDAF-B897-4C05-9155-C5B91610FD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661F15D-0BBA-4210-B1A4-EE4000D5EEF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BF8D2B-C404-4E02-97A7-9EBBDA179A9B}"/>
              </a:ext>
            </a:extLst>
          </p:cNvPr>
          <p:cNvSpPr>
            <a:spLocks noGrp="1"/>
          </p:cNvSpPr>
          <p:nvPr>
            <p:ph type="dt" sz="half" idx="10"/>
          </p:nvPr>
        </p:nvSpPr>
        <p:spPr/>
        <p:txBody>
          <a:bodyPr/>
          <a:lstStyle/>
          <a:p>
            <a:fld id="{526E4B7D-93F2-4E29-A05B-15D2D5EAAA2B}" type="datetimeFigureOut">
              <a:rPr lang="en-US" smtClean="0"/>
              <a:t>8/2/2018</a:t>
            </a:fld>
            <a:endParaRPr lang="en-US"/>
          </a:p>
        </p:txBody>
      </p:sp>
      <p:sp>
        <p:nvSpPr>
          <p:cNvPr id="8" name="Footer Placeholder 7">
            <a:extLst>
              <a:ext uri="{FF2B5EF4-FFF2-40B4-BE49-F238E27FC236}">
                <a16:creationId xmlns:a16="http://schemas.microsoft.com/office/drawing/2014/main" id="{FECAB4CF-2FAC-4096-BBBD-E64B786FD73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7ECB56E-1CA0-426D-B452-BF72EEB60AF1}"/>
              </a:ext>
            </a:extLst>
          </p:cNvPr>
          <p:cNvSpPr>
            <a:spLocks noGrp="1"/>
          </p:cNvSpPr>
          <p:nvPr>
            <p:ph type="sldNum" sz="quarter" idx="12"/>
          </p:nvPr>
        </p:nvSpPr>
        <p:spPr/>
        <p:txBody>
          <a:bodyPr/>
          <a:lstStyle/>
          <a:p>
            <a:fld id="{31B8A07A-BDA1-4F79-90FA-017FDDD2A426}" type="slidenum">
              <a:rPr lang="en-US" smtClean="0"/>
              <a:t>‹#›</a:t>
            </a:fld>
            <a:endParaRPr lang="en-US"/>
          </a:p>
        </p:txBody>
      </p:sp>
    </p:spTree>
    <p:extLst>
      <p:ext uri="{BB962C8B-B14F-4D97-AF65-F5344CB8AC3E}">
        <p14:creationId xmlns:p14="http://schemas.microsoft.com/office/powerpoint/2010/main" val="4225558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A42C7-2A74-4A88-9E10-BC8E48C85D6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1AF3ECD-6BBF-4B43-BF64-C382EFD614A5}"/>
              </a:ext>
            </a:extLst>
          </p:cNvPr>
          <p:cNvSpPr>
            <a:spLocks noGrp="1"/>
          </p:cNvSpPr>
          <p:nvPr>
            <p:ph type="dt" sz="half" idx="10"/>
          </p:nvPr>
        </p:nvSpPr>
        <p:spPr/>
        <p:txBody>
          <a:bodyPr/>
          <a:lstStyle/>
          <a:p>
            <a:fld id="{526E4B7D-93F2-4E29-A05B-15D2D5EAAA2B}" type="datetimeFigureOut">
              <a:rPr lang="en-US" smtClean="0"/>
              <a:t>8/2/2018</a:t>
            </a:fld>
            <a:endParaRPr lang="en-US"/>
          </a:p>
        </p:txBody>
      </p:sp>
      <p:sp>
        <p:nvSpPr>
          <p:cNvPr id="4" name="Footer Placeholder 3">
            <a:extLst>
              <a:ext uri="{FF2B5EF4-FFF2-40B4-BE49-F238E27FC236}">
                <a16:creationId xmlns:a16="http://schemas.microsoft.com/office/drawing/2014/main" id="{DB2B902A-478F-420F-9C21-A25A463BB5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F801317-3553-4440-87B0-9D710A5ED868}"/>
              </a:ext>
            </a:extLst>
          </p:cNvPr>
          <p:cNvSpPr>
            <a:spLocks noGrp="1"/>
          </p:cNvSpPr>
          <p:nvPr>
            <p:ph type="sldNum" sz="quarter" idx="12"/>
          </p:nvPr>
        </p:nvSpPr>
        <p:spPr/>
        <p:txBody>
          <a:bodyPr/>
          <a:lstStyle/>
          <a:p>
            <a:fld id="{31B8A07A-BDA1-4F79-90FA-017FDDD2A426}" type="slidenum">
              <a:rPr lang="en-US" smtClean="0"/>
              <a:t>‹#›</a:t>
            </a:fld>
            <a:endParaRPr lang="en-US"/>
          </a:p>
        </p:txBody>
      </p:sp>
    </p:spTree>
    <p:extLst>
      <p:ext uri="{BB962C8B-B14F-4D97-AF65-F5344CB8AC3E}">
        <p14:creationId xmlns:p14="http://schemas.microsoft.com/office/powerpoint/2010/main" val="1173037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BC2376-ABD8-44D3-A24C-9A5B7182D4E9}"/>
              </a:ext>
            </a:extLst>
          </p:cNvPr>
          <p:cNvSpPr>
            <a:spLocks noGrp="1"/>
          </p:cNvSpPr>
          <p:nvPr>
            <p:ph type="dt" sz="half" idx="10"/>
          </p:nvPr>
        </p:nvSpPr>
        <p:spPr/>
        <p:txBody>
          <a:bodyPr/>
          <a:lstStyle/>
          <a:p>
            <a:fld id="{526E4B7D-93F2-4E29-A05B-15D2D5EAAA2B}" type="datetimeFigureOut">
              <a:rPr lang="en-US" smtClean="0"/>
              <a:t>8/2/2018</a:t>
            </a:fld>
            <a:endParaRPr lang="en-US"/>
          </a:p>
        </p:txBody>
      </p:sp>
      <p:sp>
        <p:nvSpPr>
          <p:cNvPr id="3" name="Footer Placeholder 2">
            <a:extLst>
              <a:ext uri="{FF2B5EF4-FFF2-40B4-BE49-F238E27FC236}">
                <a16:creationId xmlns:a16="http://schemas.microsoft.com/office/drawing/2014/main" id="{C46E0E05-FE68-491F-B7BC-4BB2819B4B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F8486A-2260-4AEF-BCD9-92E386048C46}"/>
              </a:ext>
            </a:extLst>
          </p:cNvPr>
          <p:cNvSpPr>
            <a:spLocks noGrp="1"/>
          </p:cNvSpPr>
          <p:nvPr>
            <p:ph type="sldNum" sz="quarter" idx="12"/>
          </p:nvPr>
        </p:nvSpPr>
        <p:spPr/>
        <p:txBody>
          <a:bodyPr/>
          <a:lstStyle/>
          <a:p>
            <a:fld id="{31B8A07A-BDA1-4F79-90FA-017FDDD2A426}" type="slidenum">
              <a:rPr lang="en-US" smtClean="0"/>
              <a:t>‹#›</a:t>
            </a:fld>
            <a:endParaRPr lang="en-US"/>
          </a:p>
        </p:txBody>
      </p:sp>
    </p:spTree>
    <p:extLst>
      <p:ext uri="{BB962C8B-B14F-4D97-AF65-F5344CB8AC3E}">
        <p14:creationId xmlns:p14="http://schemas.microsoft.com/office/powerpoint/2010/main" val="1170227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77B59-5313-4CF2-92DD-F48D379E44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5E02E56-DF83-4575-9890-A0680FC9AC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DD8BF3D-54FF-4C68-AC88-79592A669A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396470D-019A-49F1-B88B-24E377CDA61E}"/>
              </a:ext>
            </a:extLst>
          </p:cNvPr>
          <p:cNvSpPr>
            <a:spLocks noGrp="1"/>
          </p:cNvSpPr>
          <p:nvPr>
            <p:ph type="dt" sz="half" idx="10"/>
          </p:nvPr>
        </p:nvSpPr>
        <p:spPr/>
        <p:txBody>
          <a:bodyPr/>
          <a:lstStyle/>
          <a:p>
            <a:fld id="{526E4B7D-93F2-4E29-A05B-15D2D5EAAA2B}" type="datetimeFigureOut">
              <a:rPr lang="en-US" smtClean="0"/>
              <a:t>8/2/2018</a:t>
            </a:fld>
            <a:endParaRPr lang="en-US"/>
          </a:p>
        </p:txBody>
      </p:sp>
      <p:sp>
        <p:nvSpPr>
          <p:cNvPr id="6" name="Footer Placeholder 5">
            <a:extLst>
              <a:ext uri="{FF2B5EF4-FFF2-40B4-BE49-F238E27FC236}">
                <a16:creationId xmlns:a16="http://schemas.microsoft.com/office/drawing/2014/main" id="{731E3822-F8DF-4986-90C0-68A27B6A96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0E624F-8877-4E4E-B3BF-547D896A6AB9}"/>
              </a:ext>
            </a:extLst>
          </p:cNvPr>
          <p:cNvSpPr>
            <a:spLocks noGrp="1"/>
          </p:cNvSpPr>
          <p:nvPr>
            <p:ph type="sldNum" sz="quarter" idx="12"/>
          </p:nvPr>
        </p:nvSpPr>
        <p:spPr/>
        <p:txBody>
          <a:bodyPr/>
          <a:lstStyle/>
          <a:p>
            <a:fld id="{31B8A07A-BDA1-4F79-90FA-017FDDD2A426}" type="slidenum">
              <a:rPr lang="en-US" smtClean="0"/>
              <a:t>‹#›</a:t>
            </a:fld>
            <a:endParaRPr lang="en-US"/>
          </a:p>
        </p:txBody>
      </p:sp>
    </p:spTree>
    <p:extLst>
      <p:ext uri="{BB962C8B-B14F-4D97-AF65-F5344CB8AC3E}">
        <p14:creationId xmlns:p14="http://schemas.microsoft.com/office/powerpoint/2010/main" val="131838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E8CE0-D3BF-4E25-A776-1DB5E3FFCE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E09629E-0FCD-42C8-BCF8-0C75469E0F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2AC6EF2-3D67-4D48-9DF4-0A9C3254BC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3003DDD-CAFE-4567-BB46-02746A6BE24B}"/>
              </a:ext>
            </a:extLst>
          </p:cNvPr>
          <p:cNvSpPr>
            <a:spLocks noGrp="1"/>
          </p:cNvSpPr>
          <p:nvPr>
            <p:ph type="dt" sz="half" idx="10"/>
          </p:nvPr>
        </p:nvSpPr>
        <p:spPr/>
        <p:txBody>
          <a:bodyPr/>
          <a:lstStyle/>
          <a:p>
            <a:fld id="{526E4B7D-93F2-4E29-A05B-15D2D5EAAA2B}" type="datetimeFigureOut">
              <a:rPr lang="en-US" smtClean="0"/>
              <a:t>8/2/2018</a:t>
            </a:fld>
            <a:endParaRPr lang="en-US"/>
          </a:p>
        </p:txBody>
      </p:sp>
      <p:sp>
        <p:nvSpPr>
          <p:cNvPr id="6" name="Footer Placeholder 5">
            <a:extLst>
              <a:ext uri="{FF2B5EF4-FFF2-40B4-BE49-F238E27FC236}">
                <a16:creationId xmlns:a16="http://schemas.microsoft.com/office/drawing/2014/main" id="{A87E7087-4533-4ABF-AF50-DEAC159B13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E5B640-21D9-48A9-9D74-152DC86CA9E9}"/>
              </a:ext>
            </a:extLst>
          </p:cNvPr>
          <p:cNvSpPr>
            <a:spLocks noGrp="1"/>
          </p:cNvSpPr>
          <p:nvPr>
            <p:ph type="sldNum" sz="quarter" idx="12"/>
          </p:nvPr>
        </p:nvSpPr>
        <p:spPr/>
        <p:txBody>
          <a:bodyPr/>
          <a:lstStyle/>
          <a:p>
            <a:fld id="{31B8A07A-BDA1-4F79-90FA-017FDDD2A426}" type="slidenum">
              <a:rPr lang="en-US" smtClean="0"/>
              <a:t>‹#›</a:t>
            </a:fld>
            <a:endParaRPr lang="en-US"/>
          </a:p>
        </p:txBody>
      </p:sp>
    </p:spTree>
    <p:extLst>
      <p:ext uri="{BB962C8B-B14F-4D97-AF65-F5344CB8AC3E}">
        <p14:creationId xmlns:p14="http://schemas.microsoft.com/office/powerpoint/2010/main" val="1969720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9D3E79-567A-40E3-AAF0-26C523EA80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1321788-2D64-48BA-AF5B-0F02C63D4D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C5CCD9-0D9A-4851-B249-9DE6238E3B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6E4B7D-93F2-4E29-A05B-15D2D5EAAA2B}" type="datetimeFigureOut">
              <a:rPr lang="en-US" smtClean="0"/>
              <a:t>8/2/2018</a:t>
            </a:fld>
            <a:endParaRPr lang="en-US"/>
          </a:p>
        </p:txBody>
      </p:sp>
      <p:sp>
        <p:nvSpPr>
          <p:cNvPr id="5" name="Footer Placeholder 4">
            <a:extLst>
              <a:ext uri="{FF2B5EF4-FFF2-40B4-BE49-F238E27FC236}">
                <a16:creationId xmlns:a16="http://schemas.microsoft.com/office/drawing/2014/main" id="{CFF81280-DDE8-4A55-A823-49B133C8F2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29B92F6-0F25-44AE-BCE5-53D7EBDDB8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B8A07A-BDA1-4F79-90FA-017FDDD2A426}" type="slidenum">
              <a:rPr lang="en-US" smtClean="0"/>
              <a:t>‹#›</a:t>
            </a:fld>
            <a:endParaRPr lang="en-US"/>
          </a:p>
        </p:txBody>
      </p:sp>
    </p:spTree>
    <p:extLst>
      <p:ext uri="{BB962C8B-B14F-4D97-AF65-F5344CB8AC3E}">
        <p14:creationId xmlns:p14="http://schemas.microsoft.com/office/powerpoint/2010/main" val="33190005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E1B9D-8176-46CB-9EB3-6504E61EC961}"/>
              </a:ext>
            </a:extLst>
          </p:cNvPr>
          <p:cNvSpPr>
            <a:spLocks noGrp="1"/>
          </p:cNvSpPr>
          <p:nvPr>
            <p:ph type="ctrTitle"/>
          </p:nvPr>
        </p:nvSpPr>
        <p:spPr>
          <a:xfrm>
            <a:off x="647700" y="1171574"/>
            <a:ext cx="10734675" cy="2809875"/>
          </a:xfrm>
        </p:spPr>
        <p:txBody>
          <a:bodyPr>
            <a:normAutofit fontScale="90000"/>
          </a:bodyPr>
          <a:lstStyle/>
          <a:p>
            <a:r>
              <a:rPr lang="en-US" sz="4400" dirty="0">
                <a:latin typeface="Times New Roman" panose="02020603050405020304" pitchFamily="18" charset="0"/>
                <a:cs typeface="Times New Roman" panose="02020603050405020304" pitchFamily="18" charset="0"/>
              </a:rPr>
              <a:t>Citi Bike NYC Trip Segmentation and Station Network Analysis</a:t>
            </a:r>
            <a:br>
              <a:rPr lang="en-US" dirty="0"/>
            </a:br>
            <a:br>
              <a:rPr lang="en-US" dirty="0"/>
            </a:br>
            <a:r>
              <a:rPr lang="en-US" sz="3600" dirty="0">
                <a:latin typeface="Times New Roman" panose="02020603050405020304" pitchFamily="18" charset="0"/>
                <a:cs typeface="Times New Roman" panose="02020603050405020304" pitchFamily="18" charset="0"/>
              </a:rPr>
              <a:t>Team Citi Slickers</a:t>
            </a:r>
            <a:br>
              <a:rPr lang="en-US" dirty="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D913845E-FF96-4A03-BCDE-A73CCB4FC025}"/>
              </a:ext>
            </a:extLst>
          </p:cNvPr>
          <p:cNvSpPr>
            <a:spLocks noGrp="1"/>
          </p:cNvSpPr>
          <p:nvPr>
            <p:ph type="subTitle" idx="1"/>
          </p:nvPr>
        </p:nvSpPr>
        <p:spPr>
          <a:xfrm>
            <a:off x="1443037" y="4259263"/>
            <a:ext cx="9144000" cy="1655762"/>
          </a:xfrm>
        </p:spPr>
        <p:txBody>
          <a:bodyPr>
            <a:noAutofit/>
          </a:bodyPr>
          <a:lstStyle/>
          <a:p>
            <a:r>
              <a:rPr lang="en-US" sz="3200" dirty="0">
                <a:latin typeface="Times New Roman" panose="02020603050405020304" pitchFamily="18" charset="0"/>
                <a:cs typeface="Times New Roman" panose="02020603050405020304" pitchFamily="18" charset="0"/>
              </a:rPr>
              <a:t>Jessica Rudd</a:t>
            </a:r>
          </a:p>
          <a:p>
            <a:r>
              <a:rPr lang="en-US" sz="3200" dirty="0">
                <a:latin typeface="Times New Roman" panose="02020603050405020304" pitchFamily="18" charset="0"/>
                <a:cs typeface="Times New Roman" panose="02020603050405020304" pitchFamily="18" charset="0"/>
              </a:rPr>
              <a:t>Shashank Hebbar</a:t>
            </a:r>
          </a:p>
          <a:p>
            <a:r>
              <a:rPr lang="en-US" sz="3200" dirty="0">
                <a:latin typeface="Times New Roman" panose="02020603050405020304" pitchFamily="18" charset="0"/>
                <a:cs typeface="Times New Roman" panose="02020603050405020304" pitchFamily="18" charset="0"/>
              </a:rPr>
              <a:t>Soujanya Mandalapu</a:t>
            </a:r>
          </a:p>
        </p:txBody>
      </p:sp>
    </p:spTree>
    <p:extLst>
      <p:ext uri="{BB962C8B-B14F-4D97-AF65-F5344CB8AC3E}">
        <p14:creationId xmlns:p14="http://schemas.microsoft.com/office/powerpoint/2010/main" val="4280928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98D372-2800-4BCB-8688-959FC86B2B7B}"/>
              </a:ext>
            </a:extLst>
          </p:cNvPr>
          <p:cNvSpPr txBox="1"/>
          <p:nvPr/>
        </p:nvSpPr>
        <p:spPr>
          <a:xfrm>
            <a:off x="1094170" y="1012547"/>
            <a:ext cx="5577735"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Most Popular Start Stations for Customers</a:t>
            </a:r>
          </a:p>
        </p:txBody>
      </p:sp>
      <p:pic>
        <p:nvPicPr>
          <p:cNvPr id="3" name="Picture 2">
            <a:extLst>
              <a:ext uri="{FF2B5EF4-FFF2-40B4-BE49-F238E27FC236}">
                <a16:creationId xmlns:a16="http://schemas.microsoft.com/office/drawing/2014/main" id="{CFB4B143-CC12-4C08-B012-88ECF1A28BA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762124" y="2087879"/>
            <a:ext cx="7762875" cy="4471353"/>
          </a:xfrm>
          <a:prstGeom prst="rect">
            <a:avLst/>
          </a:prstGeom>
          <a:noFill/>
          <a:ln>
            <a:noFill/>
          </a:ln>
        </p:spPr>
      </p:pic>
      <p:cxnSp>
        <p:nvCxnSpPr>
          <p:cNvPr id="4" name="Straight Arrow Connector 3">
            <a:extLst>
              <a:ext uri="{FF2B5EF4-FFF2-40B4-BE49-F238E27FC236}">
                <a16:creationId xmlns:a16="http://schemas.microsoft.com/office/drawing/2014/main" id="{D2E17FD5-5C35-4ADA-BE0B-E3A3485BC2B2}"/>
              </a:ext>
            </a:extLst>
          </p:cNvPr>
          <p:cNvCxnSpPr>
            <a:cxnSpLocks/>
          </p:cNvCxnSpPr>
          <p:nvPr/>
        </p:nvCxnSpPr>
        <p:spPr>
          <a:xfrm flipH="1">
            <a:off x="2948939" y="1764347"/>
            <a:ext cx="1156337" cy="4488518"/>
          </a:xfrm>
          <a:prstGeom prst="straightConnector1">
            <a:avLst/>
          </a:prstGeom>
          <a:noFill/>
          <a:ln w="6350" cap="flat" cmpd="sng" algn="ctr">
            <a:solidFill>
              <a:srgbClr val="ED7D31">
                <a:lumMod val="75000"/>
              </a:srgbClr>
            </a:solidFill>
            <a:prstDash val="solid"/>
            <a:miter lim="800000"/>
            <a:tailEnd type="triangle"/>
          </a:ln>
          <a:effectLst/>
        </p:spPr>
      </p:cxnSp>
      <p:cxnSp>
        <p:nvCxnSpPr>
          <p:cNvPr id="5" name="Straight Arrow Connector 4">
            <a:extLst>
              <a:ext uri="{FF2B5EF4-FFF2-40B4-BE49-F238E27FC236}">
                <a16:creationId xmlns:a16="http://schemas.microsoft.com/office/drawing/2014/main" id="{B8D7BE50-412D-4498-8F40-A61B54419CFE}"/>
              </a:ext>
            </a:extLst>
          </p:cNvPr>
          <p:cNvCxnSpPr>
            <a:cxnSpLocks/>
          </p:cNvCxnSpPr>
          <p:nvPr/>
        </p:nvCxnSpPr>
        <p:spPr>
          <a:xfrm flipH="1">
            <a:off x="5257084" y="2062478"/>
            <a:ext cx="2829643" cy="3786188"/>
          </a:xfrm>
          <a:prstGeom prst="straightConnector1">
            <a:avLst/>
          </a:prstGeom>
          <a:noFill/>
          <a:ln w="6350" cap="flat" cmpd="sng" algn="ctr">
            <a:solidFill>
              <a:srgbClr val="ED7D31">
                <a:lumMod val="75000"/>
              </a:srgbClr>
            </a:solidFill>
            <a:prstDash val="solid"/>
            <a:miter lim="800000"/>
            <a:tailEnd type="triangle"/>
          </a:ln>
          <a:effectLst/>
        </p:spPr>
      </p:cxnSp>
      <p:cxnSp>
        <p:nvCxnSpPr>
          <p:cNvPr id="6" name="Straight Arrow Connector 5">
            <a:extLst>
              <a:ext uri="{FF2B5EF4-FFF2-40B4-BE49-F238E27FC236}">
                <a16:creationId xmlns:a16="http://schemas.microsoft.com/office/drawing/2014/main" id="{A1216747-A12F-45C9-9624-05B6940E487A}"/>
              </a:ext>
            </a:extLst>
          </p:cNvPr>
          <p:cNvCxnSpPr>
            <a:cxnSpLocks/>
          </p:cNvCxnSpPr>
          <p:nvPr/>
        </p:nvCxnSpPr>
        <p:spPr>
          <a:xfrm flipH="1">
            <a:off x="5067300" y="1764347"/>
            <a:ext cx="1285876" cy="3845878"/>
          </a:xfrm>
          <a:prstGeom prst="straightConnector1">
            <a:avLst/>
          </a:prstGeom>
          <a:noFill/>
          <a:ln w="6350" cap="flat" cmpd="sng" algn="ctr">
            <a:solidFill>
              <a:srgbClr val="ED7D31">
                <a:lumMod val="75000"/>
              </a:srgbClr>
            </a:solidFill>
            <a:prstDash val="solid"/>
            <a:miter lim="800000"/>
            <a:tailEnd type="triangle"/>
          </a:ln>
          <a:effectLst/>
        </p:spPr>
      </p:cxnSp>
      <p:pic>
        <p:nvPicPr>
          <p:cNvPr id="8" name="Picture 7">
            <a:extLst>
              <a:ext uri="{FF2B5EF4-FFF2-40B4-BE49-F238E27FC236}">
                <a16:creationId xmlns:a16="http://schemas.microsoft.com/office/drawing/2014/main" id="{17D54F66-A546-4AAA-9157-C5994324C82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377497" y="1487804"/>
            <a:ext cx="1703705" cy="179070"/>
          </a:xfrm>
          <a:prstGeom prst="rect">
            <a:avLst/>
          </a:prstGeom>
          <a:noFill/>
          <a:ln>
            <a:noFill/>
          </a:ln>
        </p:spPr>
      </p:pic>
      <p:pic>
        <p:nvPicPr>
          <p:cNvPr id="9" name="Picture 8">
            <a:extLst>
              <a:ext uri="{FF2B5EF4-FFF2-40B4-BE49-F238E27FC236}">
                <a16:creationId xmlns:a16="http://schemas.microsoft.com/office/drawing/2014/main" id="{760C211B-58ED-4730-B167-B977078820F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444106" y="1644967"/>
            <a:ext cx="1798955" cy="238760"/>
          </a:xfrm>
          <a:prstGeom prst="rect">
            <a:avLst/>
          </a:prstGeom>
          <a:noFill/>
          <a:ln>
            <a:noFill/>
          </a:ln>
        </p:spPr>
      </p:pic>
      <p:pic>
        <p:nvPicPr>
          <p:cNvPr id="10" name="Picture 9">
            <a:extLst>
              <a:ext uri="{FF2B5EF4-FFF2-40B4-BE49-F238E27FC236}">
                <a16:creationId xmlns:a16="http://schemas.microsoft.com/office/drawing/2014/main" id="{B3C24BF3-1889-47F6-85C2-34F7A93A5EE2}"/>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629024" y="1509395"/>
            <a:ext cx="1371600" cy="182880"/>
          </a:xfrm>
          <a:prstGeom prst="rect">
            <a:avLst/>
          </a:prstGeom>
          <a:noFill/>
          <a:ln>
            <a:noFill/>
          </a:ln>
        </p:spPr>
      </p:pic>
      <p:sp>
        <p:nvSpPr>
          <p:cNvPr id="11" name="TextBox 10">
            <a:extLst>
              <a:ext uri="{FF2B5EF4-FFF2-40B4-BE49-F238E27FC236}">
                <a16:creationId xmlns:a16="http://schemas.microsoft.com/office/drawing/2014/main" id="{E31B93C9-8016-4830-8921-F62A6D5FD8CA}"/>
              </a:ext>
            </a:extLst>
          </p:cNvPr>
          <p:cNvSpPr txBox="1"/>
          <p:nvPr/>
        </p:nvSpPr>
        <p:spPr>
          <a:xfrm>
            <a:off x="1186069" y="298768"/>
            <a:ext cx="9819861" cy="461665"/>
          </a:xfrm>
          <a:prstGeom prst="rect">
            <a:avLst/>
          </a:prstGeom>
          <a:noFill/>
        </p:spPr>
        <p:txBody>
          <a:bodyPr wrap="square" rtlCol="0">
            <a:spAutoFit/>
          </a:bodyPr>
          <a:lstStyle/>
          <a:p>
            <a:pPr fontAlgn="base"/>
            <a:r>
              <a:rPr lang="en-US" sz="2400" b="1" dirty="0">
                <a:latin typeface="Times New Roman" panose="02020603050405020304" pitchFamily="18" charset="0"/>
                <a:cs typeface="Times New Roman" panose="02020603050405020304" pitchFamily="18" charset="0"/>
              </a:rPr>
              <a:t>Geospatial representation of popular stations using SAS Visual Analytics</a:t>
            </a:r>
          </a:p>
        </p:txBody>
      </p:sp>
      <p:sp>
        <p:nvSpPr>
          <p:cNvPr id="7" name="TextBox 6">
            <a:extLst>
              <a:ext uri="{FF2B5EF4-FFF2-40B4-BE49-F238E27FC236}">
                <a16:creationId xmlns:a16="http://schemas.microsoft.com/office/drawing/2014/main" id="{A2CA8272-50F8-4B9A-81F4-FE454693C343}"/>
              </a:ext>
            </a:extLst>
          </p:cNvPr>
          <p:cNvSpPr txBox="1"/>
          <p:nvPr/>
        </p:nvSpPr>
        <p:spPr>
          <a:xfrm>
            <a:off x="9793356" y="2955235"/>
            <a:ext cx="2239617"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Note that most popular stations for customers are around Central Park</a:t>
            </a:r>
          </a:p>
        </p:txBody>
      </p:sp>
    </p:spTree>
    <p:extLst>
      <p:ext uri="{BB962C8B-B14F-4D97-AF65-F5344CB8AC3E}">
        <p14:creationId xmlns:p14="http://schemas.microsoft.com/office/powerpoint/2010/main" val="3446299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DE34C1-FCFE-489D-B398-A7F6952120DD}"/>
              </a:ext>
            </a:extLst>
          </p:cNvPr>
          <p:cNvSpPr txBox="1"/>
          <p:nvPr/>
        </p:nvSpPr>
        <p:spPr>
          <a:xfrm>
            <a:off x="1080187" y="890379"/>
            <a:ext cx="5577735"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Most Popular End Stations for Customers</a:t>
            </a:r>
          </a:p>
        </p:txBody>
      </p:sp>
      <p:pic>
        <p:nvPicPr>
          <p:cNvPr id="3" name="Picture 2">
            <a:extLst>
              <a:ext uri="{FF2B5EF4-FFF2-40B4-BE49-F238E27FC236}">
                <a16:creationId xmlns:a16="http://schemas.microsoft.com/office/drawing/2014/main" id="{8F794D0B-CA88-49FA-B072-0558E78B6C4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90600" y="1905000"/>
            <a:ext cx="7353300" cy="3990975"/>
          </a:xfrm>
          <a:prstGeom prst="rect">
            <a:avLst/>
          </a:prstGeom>
          <a:noFill/>
          <a:ln>
            <a:noFill/>
          </a:ln>
        </p:spPr>
      </p:pic>
      <p:cxnSp>
        <p:nvCxnSpPr>
          <p:cNvPr id="4" name="Straight Arrow Connector 3">
            <a:extLst>
              <a:ext uri="{FF2B5EF4-FFF2-40B4-BE49-F238E27FC236}">
                <a16:creationId xmlns:a16="http://schemas.microsoft.com/office/drawing/2014/main" id="{A8B17545-01F2-44CC-92E9-4930C34F60AD}"/>
              </a:ext>
            </a:extLst>
          </p:cNvPr>
          <p:cNvCxnSpPr>
            <a:cxnSpLocks/>
          </p:cNvCxnSpPr>
          <p:nvPr/>
        </p:nvCxnSpPr>
        <p:spPr>
          <a:xfrm>
            <a:off x="3248025" y="1655763"/>
            <a:ext cx="1242060" cy="3649662"/>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0DA7E3F0-9EB3-4A47-977F-8B5AB5F10D8B}"/>
              </a:ext>
            </a:extLst>
          </p:cNvPr>
          <p:cNvCxnSpPr>
            <a:cxnSpLocks/>
          </p:cNvCxnSpPr>
          <p:nvPr/>
        </p:nvCxnSpPr>
        <p:spPr>
          <a:xfrm flipH="1">
            <a:off x="5372100" y="1691322"/>
            <a:ext cx="256540" cy="2671128"/>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1B370ED-795E-4EA7-8C16-BFEDD9B8A3AE}"/>
              </a:ext>
            </a:extLst>
          </p:cNvPr>
          <p:cNvCxnSpPr>
            <a:cxnSpLocks/>
          </p:cNvCxnSpPr>
          <p:nvPr/>
        </p:nvCxnSpPr>
        <p:spPr>
          <a:xfrm flipH="1">
            <a:off x="5805805" y="1905000"/>
            <a:ext cx="1290320" cy="1914525"/>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E982C93-F659-4A08-8990-D6FB6E6D20D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182336" y="1536492"/>
            <a:ext cx="1602013" cy="368508"/>
          </a:xfrm>
          <a:prstGeom prst="rect">
            <a:avLst/>
          </a:prstGeom>
          <a:noFill/>
          <a:ln>
            <a:noFill/>
          </a:ln>
        </p:spPr>
      </p:pic>
      <p:pic>
        <p:nvPicPr>
          <p:cNvPr id="8" name="Picture 7">
            <a:extLst>
              <a:ext uri="{FF2B5EF4-FFF2-40B4-BE49-F238E27FC236}">
                <a16:creationId xmlns:a16="http://schemas.microsoft.com/office/drawing/2014/main" id="{807E7A6C-45EF-4E83-B409-5EC76D438BE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647941" y="1653166"/>
            <a:ext cx="1365885" cy="397352"/>
          </a:xfrm>
          <a:prstGeom prst="rect">
            <a:avLst/>
          </a:prstGeom>
          <a:noFill/>
          <a:ln>
            <a:noFill/>
          </a:ln>
        </p:spPr>
      </p:pic>
      <p:pic>
        <p:nvPicPr>
          <p:cNvPr id="9" name="Picture 8">
            <a:extLst>
              <a:ext uri="{FF2B5EF4-FFF2-40B4-BE49-F238E27FC236}">
                <a16:creationId xmlns:a16="http://schemas.microsoft.com/office/drawing/2014/main" id="{A7856F53-C300-4592-9271-07D746FA77EB}"/>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850038" y="1564731"/>
            <a:ext cx="1365885" cy="433865"/>
          </a:xfrm>
          <a:prstGeom prst="rect">
            <a:avLst/>
          </a:prstGeom>
          <a:noFill/>
          <a:ln>
            <a:noFill/>
          </a:ln>
        </p:spPr>
      </p:pic>
      <p:sp>
        <p:nvSpPr>
          <p:cNvPr id="11" name="TextBox 10">
            <a:extLst>
              <a:ext uri="{FF2B5EF4-FFF2-40B4-BE49-F238E27FC236}">
                <a16:creationId xmlns:a16="http://schemas.microsoft.com/office/drawing/2014/main" id="{26A95D7B-8FED-4C3B-A95C-E3B40565646F}"/>
              </a:ext>
            </a:extLst>
          </p:cNvPr>
          <p:cNvSpPr txBox="1"/>
          <p:nvPr/>
        </p:nvSpPr>
        <p:spPr>
          <a:xfrm>
            <a:off x="1186069" y="298768"/>
            <a:ext cx="9819861" cy="461665"/>
          </a:xfrm>
          <a:prstGeom prst="rect">
            <a:avLst/>
          </a:prstGeom>
          <a:noFill/>
        </p:spPr>
        <p:txBody>
          <a:bodyPr wrap="square" rtlCol="0">
            <a:spAutoFit/>
          </a:bodyPr>
          <a:lstStyle/>
          <a:p>
            <a:pPr fontAlgn="base"/>
            <a:r>
              <a:rPr lang="en-US" sz="2400" b="1" dirty="0">
                <a:latin typeface="Times New Roman" panose="02020603050405020304" pitchFamily="18" charset="0"/>
                <a:cs typeface="Times New Roman" panose="02020603050405020304" pitchFamily="18" charset="0"/>
              </a:rPr>
              <a:t>Geospatial representation of popular stations using SAS Visual Analytics</a:t>
            </a:r>
          </a:p>
        </p:txBody>
      </p:sp>
      <p:sp>
        <p:nvSpPr>
          <p:cNvPr id="10" name="Oval 9">
            <a:extLst>
              <a:ext uri="{FF2B5EF4-FFF2-40B4-BE49-F238E27FC236}">
                <a16:creationId xmlns:a16="http://schemas.microsoft.com/office/drawing/2014/main" id="{378898C4-01C6-40B1-9C37-42C8DC32AB66}"/>
              </a:ext>
            </a:extLst>
          </p:cNvPr>
          <p:cNvSpPr/>
          <p:nvPr/>
        </p:nvSpPr>
        <p:spPr>
          <a:xfrm rot="1433273">
            <a:off x="4692939" y="2829030"/>
            <a:ext cx="712626" cy="227609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2B1A24A2-6D8E-4700-84D7-F2336336B5CC}"/>
              </a:ext>
            </a:extLst>
          </p:cNvPr>
          <p:cNvCxnSpPr>
            <a:cxnSpLocks/>
          </p:cNvCxnSpPr>
          <p:nvPr/>
        </p:nvCxnSpPr>
        <p:spPr>
          <a:xfrm flipH="1">
            <a:off x="5603997" y="1996897"/>
            <a:ext cx="3784086" cy="1130616"/>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3C8E1B1-8671-4E57-95CF-D55D2912C0BE}"/>
              </a:ext>
            </a:extLst>
          </p:cNvPr>
          <p:cNvSpPr txBox="1"/>
          <p:nvPr/>
        </p:nvSpPr>
        <p:spPr>
          <a:xfrm>
            <a:off x="9594574" y="1851842"/>
            <a:ext cx="1606826" cy="646331"/>
          </a:xfrm>
          <a:prstGeom prst="rect">
            <a:avLst/>
          </a:prstGeom>
          <a:noFill/>
        </p:spPr>
        <p:txBody>
          <a:bodyPr wrap="square" rtlCol="0">
            <a:spAutoFit/>
          </a:bodyPr>
          <a:lstStyle/>
          <a:p>
            <a:r>
              <a:rPr lang="en-US" b="1" dirty="0"/>
              <a:t>Central Park, NY</a:t>
            </a:r>
          </a:p>
        </p:txBody>
      </p:sp>
    </p:spTree>
    <p:extLst>
      <p:ext uri="{BB962C8B-B14F-4D97-AF65-F5344CB8AC3E}">
        <p14:creationId xmlns:p14="http://schemas.microsoft.com/office/powerpoint/2010/main" val="3792895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8139E5-A331-443B-A82C-25CB3C92083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34084" y="1726882"/>
            <a:ext cx="4459551" cy="4221798"/>
          </a:xfrm>
          <a:prstGeom prst="rect">
            <a:avLst/>
          </a:prstGeom>
          <a:noFill/>
          <a:ln>
            <a:noFill/>
          </a:ln>
        </p:spPr>
      </p:pic>
      <p:sp>
        <p:nvSpPr>
          <p:cNvPr id="3" name="Text Box 2">
            <a:extLst>
              <a:ext uri="{FF2B5EF4-FFF2-40B4-BE49-F238E27FC236}">
                <a16:creationId xmlns:a16="http://schemas.microsoft.com/office/drawing/2014/main" id="{A81AA760-8BBC-4B77-BA1F-8949DDD0662B}"/>
              </a:ext>
            </a:extLst>
          </p:cNvPr>
          <p:cNvSpPr txBox="1">
            <a:spLocks noChangeArrowheads="1"/>
          </p:cNvSpPr>
          <p:nvPr/>
        </p:nvSpPr>
        <p:spPr bwMode="auto">
          <a:xfrm>
            <a:off x="1275454" y="1165222"/>
            <a:ext cx="3776810" cy="388696"/>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marL="0" marR="0">
              <a:lnSpc>
                <a:spcPct val="107000"/>
              </a:lnSpc>
              <a:spcBef>
                <a:spcPts val="0"/>
              </a:spcBef>
              <a:spcAft>
                <a:spcPts val="8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Top 20 busiest Routes for Subscribers</a:t>
            </a:r>
          </a:p>
        </p:txBody>
      </p:sp>
      <p:pic>
        <p:nvPicPr>
          <p:cNvPr id="4" name="Picture 3">
            <a:extLst>
              <a:ext uri="{FF2B5EF4-FFF2-40B4-BE49-F238E27FC236}">
                <a16:creationId xmlns:a16="http://schemas.microsoft.com/office/drawing/2014/main" id="{ADF61761-B7BD-4E2C-BA3A-3A435ECB57E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632989" y="1782286"/>
            <a:ext cx="4279900" cy="4110990"/>
          </a:xfrm>
          <a:prstGeom prst="rect">
            <a:avLst/>
          </a:prstGeom>
          <a:noFill/>
          <a:ln>
            <a:noFill/>
          </a:ln>
        </p:spPr>
      </p:pic>
      <p:sp>
        <p:nvSpPr>
          <p:cNvPr id="5" name="Text Box 2">
            <a:extLst>
              <a:ext uri="{FF2B5EF4-FFF2-40B4-BE49-F238E27FC236}">
                <a16:creationId xmlns:a16="http://schemas.microsoft.com/office/drawing/2014/main" id="{CF71F471-3226-4209-A6F4-EE91CAD9ACAE}"/>
              </a:ext>
            </a:extLst>
          </p:cNvPr>
          <p:cNvSpPr txBox="1">
            <a:spLocks noChangeArrowheads="1"/>
          </p:cNvSpPr>
          <p:nvPr/>
        </p:nvSpPr>
        <p:spPr bwMode="auto">
          <a:xfrm>
            <a:off x="6864943" y="1165222"/>
            <a:ext cx="3591022" cy="388696"/>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marL="0" marR="0">
              <a:lnSpc>
                <a:spcPct val="107000"/>
              </a:lnSpc>
              <a:spcBef>
                <a:spcPts val="0"/>
              </a:spcBef>
              <a:spcAft>
                <a:spcPts val="8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Top 20 busiest Routes for Customers</a:t>
            </a:r>
          </a:p>
        </p:txBody>
      </p:sp>
      <p:sp>
        <p:nvSpPr>
          <p:cNvPr id="6" name="TextBox 5">
            <a:extLst>
              <a:ext uri="{FF2B5EF4-FFF2-40B4-BE49-F238E27FC236}">
                <a16:creationId xmlns:a16="http://schemas.microsoft.com/office/drawing/2014/main" id="{112F9303-F3C4-40C3-81BA-376002FE18AD}"/>
              </a:ext>
            </a:extLst>
          </p:cNvPr>
          <p:cNvSpPr txBox="1"/>
          <p:nvPr/>
        </p:nvSpPr>
        <p:spPr>
          <a:xfrm>
            <a:off x="2895599" y="259012"/>
            <a:ext cx="9819861" cy="461665"/>
          </a:xfrm>
          <a:prstGeom prst="rect">
            <a:avLst/>
          </a:prstGeom>
          <a:noFill/>
        </p:spPr>
        <p:txBody>
          <a:bodyPr wrap="square" rtlCol="0">
            <a:spAutoFit/>
          </a:bodyPr>
          <a:lstStyle/>
          <a:p>
            <a:pPr fontAlgn="base"/>
            <a:r>
              <a:rPr lang="en-US" sz="2400" b="1" dirty="0">
                <a:latin typeface="Times New Roman" panose="02020603050405020304" pitchFamily="18" charset="0"/>
                <a:cs typeface="Times New Roman" panose="02020603050405020304" pitchFamily="18" charset="0"/>
              </a:rPr>
              <a:t>Popular Routes for Customers and Subscribers</a:t>
            </a:r>
          </a:p>
        </p:txBody>
      </p:sp>
    </p:spTree>
    <p:extLst>
      <p:ext uri="{BB962C8B-B14F-4D97-AF65-F5344CB8AC3E}">
        <p14:creationId xmlns:p14="http://schemas.microsoft.com/office/powerpoint/2010/main" val="926959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57B108-6DB1-4FA3-92A4-1C296DCF7214}"/>
              </a:ext>
            </a:extLst>
          </p:cNvPr>
          <p:cNvPicPr>
            <a:picLocks noChangeAspect="1"/>
          </p:cNvPicPr>
          <p:nvPr/>
        </p:nvPicPr>
        <p:blipFill rotWithShape="1">
          <a:blip r:embed="rId2"/>
          <a:srcRect l="1417" t="1272" r="2188"/>
          <a:stretch/>
        </p:blipFill>
        <p:spPr>
          <a:xfrm>
            <a:off x="183014" y="2117899"/>
            <a:ext cx="6551161" cy="3848100"/>
          </a:xfrm>
          <a:prstGeom prst="rect">
            <a:avLst/>
          </a:prstGeom>
        </p:spPr>
      </p:pic>
      <p:sp>
        <p:nvSpPr>
          <p:cNvPr id="3" name="TextBox 2">
            <a:extLst>
              <a:ext uri="{FF2B5EF4-FFF2-40B4-BE49-F238E27FC236}">
                <a16:creationId xmlns:a16="http://schemas.microsoft.com/office/drawing/2014/main" id="{1E7EE323-3384-4D8A-9361-40CC434199DD}"/>
              </a:ext>
            </a:extLst>
          </p:cNvPr>
          <p:cNvSpPr txBox="1"/>
          <p:nvPr/>
        </p:nvSpPr>
        <p:spPr>
          <a:xfrm>
            <a:off x="1139687" y="300715"/>
            <a:ext cx="10058399"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Time Series of Rides over the last year (Jan.2016 - Dec.2016) for Subscribers</a:t>
            </a:r>
          </a:p>
        </p:txBody>
      </p:sp>
      <p:sp>
        <p:nvSpPr>
          <p:cNvPr id="4" name="TextBox 3">
            <a:extLst>
              <a:ext uri="{FF2B5EF4-FFF2-40B4-BE49-F238E27FC236}">
                <a16:creationId xmlns:a16="http://schemas.microsoft.com/office/drawing/2014/main" id="{E7959D4B-448A-4430-99B7-223897527393}"/>
              </a:ext>
            </a:extLst>
          </p:cNvPr>
          <p:cNvSpPr txBox="1"/>
          <p:nvPr/>
        </p:nvSpPr>
        <p:spPr>
          <a:xfrm>
            <a:off x="6734174" y="2418427"/>
            <a:ext cx="5274812" cy="2554545"/>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Reason for Rise and Fall in the rides is due to usage of bikes on weekdays and weekends.</a:t>
            </a:r>
          </a:p>
          <a:p>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Subscribers tend to ride bikes low on the weekends and holidays but rent bikes more during weekdays to commute to their workplace.</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cxnSp>
        <p:nvCxnSpPr>
          <p:cNvPr id="6" name="Straight Arrow Connector 5">
            <a:extLst>
              <a:ext uri="{FF2B5EF4-FFF2-40B4-BE49-F238E27FC236}">
                <a16:creationId xmlns:a16="http://schemas.microsoft.com/office/drawing/2014/main" id="{84DB2D12-55A0-4775-B8CB-AC9B99AB6F65}"/>
              </a:ext>
            </a:extLst>
          </p:cNvPr>
          <p:cNvCxnSpPr>
            <a:cxnSpLocks/>
          </p:cNvCxnSpPr>
          <p:nvPr/>
        </p:nvCxnSpPr>
        <p:spPr>
          <a:xfrm>
            <a:off x="3219447" y="1579409"/>
            <a:ext cx="619126" cy="29916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F029D6D-6EED-4205-9669-F2B26F977DD4}"/>
              </a:ext>
            </a:extLst>
          </p:cNvPr>
          <p:cNvSpPr/>
          <p:nvPr/>
        </p:nvSpPr>
        <p:spPr>
          <a:xfrm>
            <a:off x="1847848" y="1341447"/>
            <a:ext cx="1743075" cy="5421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chemeClr val="accent2">
                    <a:lumMod val="75000"/>
                  </a:schemeClr>
                </a:solidFill>
                <a:latin typeface="Times New Roman" panose="02020603050405020304" pitchFamily="18" charset="0"/>
                <a:cs typeface="Times New Roman" panose="02020603050405020304" pitchFamily="18" charset="0"/>
              </a:rPr>
              <a:t>Independence day</a:t>
            </a:r>
          </a:p>
        </p:txBody>
      </p:sp>
      <p:sp>
        <p:nvSpPr>
          <p:cNvPr id="9" name="Rectangle 8">
            <a:extLst>
              <a:ext uri="{FF2B5EF4-FFF2-40B4-BE49-F238E27FC236}">
                <a16:creationId xmlns:a16="http://schemas.microsoft.com/office/drawing/2014/main" id="{445C49F3-C2BF-4146-8249-B844A50F6322}"/>
              </a:ext>
            </a:extLst>
          </p:cNvPr>
          <p:cNvSpPr/>
          <p:nvPr/>
        </p:nvSpPr>
        <p:spPr>
          <a:xfrm>
            <a:off x="5110162" y="1337755"/>
            <a:ext cx="1743075" cy="54218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chemeClr val="accent2">
                    <a:lumMod val="50000"/>
                  </a:schemeClr>
                </a:solidFill>
                <a:latin typeface="Times New Roman" panose="02020603050405020304" pitchFamily="18" charset="0"/>
                <a:cs typeface="Times New Roman" panose="02020603050405020304" pitchFamily="18" charset="0"/>
              </a:rPr>
              <a:t>Thanksgiving</a:t>
            </a:r>
          </a:p>
        </p:txBody>
      </p:sp>
      <p:cxnSp>
        <p:nvCxnSpPr>
          <p:cNvPr id="10" name="Straight Arrow Connector 9">
            <a:extLst>
              <a:ext uri="{FF2B5EF4-FFF2-40B4-BE49-F238E27FC236}">
                <a16:creationId xmlns:a16="http://schemas.microsoft.com/office/drawing/2014/main" id="{DDBEA5D4-4A43-4790-8251-B018DE852A3A}"/>
              </a:ext>
            </a:extLst>
          </p:cNvPr>
          <p:cNvCxnSpPr>
            <a:cxnSpLocks/>
          </p:cNvCxnSpPr>
          <p:nvPr/>
        </p:nvCxnSpPr>
        <p:spPr>
          <a:xfrm flipH="1">
            <a:off x="5953124" y="1914526"/>
            <a:ext cx="285752" cy="30981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7755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495342-C039-4AF9-8A64-77E99C5AB80F}"/>
              </a:ext>
            </a:extLst>
          </p:cNvPr>
          <p:cNvPicPr>
            <a:picLocks noChangeAspect="1"/>
          </p:cNvPicPr>
          <p:nvPr/>
        </p:nvPicPr>
        <p:blipFill rotWithShape="1">
          <a:blip r:embed="rId2"/>
          <a:srcRect l="5109" t="7630" r="4233" b="8635"/>
          <a:stretch/>
        </p:blipFill>
        <p:spPr>
          <a:xfrm>
            <a:off x="66675" y="1848340"/>
            <a:ext cx="6665429" cy="3971925"/>
          </a:xfrm>
          <a:prstGeom prst="rect">
            <a:avLst/>
          </a:prstGeom>
        </p:spPr>
      </p:pic>
      <p:sp>
        <p:nvSpPr>
          <p:cNvPr id="4" name="TextBox 3">
            <a:extLst>
              <a:ext uri="{FF2B5EF4-FFF2-40B4-BE49-F238E27FC236}">
                <a16:creationId xmlns:a16="http://schemas.microsoft.com/office/drawing/2014/main" id="{71D732CB-6B19-4E18-9D37-1118A9C4D28F}"/>
              </a:ext>
            </a:extLst>
          </p:cNvPr>
          <p:cNvSpPr txBox="1"/>
          <p:nvPr/>
        </p:nvSpPr>
        <p:spPr>
          <a:xfrm>
            <a:off x="6376986" y="2143408"/>
            <a:ext cx="3667127" cy="2554545"/>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Reason for Rise and Fall in the rides is due to the usage of bikes on weekends and weekdays.</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Rise in the rides for Customers mainly observed on the weekends and Holidays compared to weekdays.</a:t>
            </a:r>
          </a:p>
        </p:txBody>
      </p:sp>
      <p:sp>
        <p:nvSpPr>
          <p:cNvPr id="5" name="Rectangle 4">
            <a:extLst>
              <a:ext uri="{FF2B5EF4-FFF2-40B4-BE49-F238E27FC236}">
                <a16:creationId xmlns:a16="http://schemas.microsoft.com/office/drawing/2014/main" id="{A6A04899-6DE0-4E5D-8BC4-5811018556CB}"/>
              </a:ext>
            </a:extLst>
          </p:cNvPr>
          <p:cNvSpPr/>
          <p:nvPr/>
        </p:nvSpPr>
        <p:spPr>
          <a:xfrm>
            <a:off x="1355095" y="1070357"/>
            <a:ext cx="1743075" cy="5421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chemeClr val="accent2">
                    <a:lumMod val="75000"/>
                  </a:schemeClr>
                </a:solidFill>
                <a:latin typeface="Times New Roman" panose="02020603050405020304" pitchFamily="18" charset="0"/>
                <a:cs typeface="Times New Roman" panose="02020603050405020304" pitchFamily="18" charset="0"/>
              </a:rPr>
              <a:t>Independence day</a:t>
            </a:r>
          </a:p>
        </p:txBody>
      </p:sp>
      <p:sp>
        <p:nvSpPr>
          <p:cNvPr id="6" name="Rectangle 5">
            <a:extLst>
              <a:ext uri="{FF2B5EF4-FFF2-40B4-BE49-F238E27FC236}">
                <a16:creationId xmlns:a16="http://schemas.microsoft.com/office/drawing/2014/main" id="{FF1C922D-DC1A-4BB2-8D89-6D2C51A19288}"/>
              </a:ext>
            </a:extLst>
          </p:cNvPr>
          <p:cNvSpPr/>
          <p:nvPr/>
        </p:nvSpPr>
        <p:spPr>
          <a:xfrm>
            <a:off x="5649433" y="1177263"/>
            <a:ext cx="1743075" cy="54218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chemeClr val="accent2">
                    <a:lumMod val="50000"/>
                  </a:schemeClr>
                </a:solidFill>
                <a:latin typeface="Times New Roman" panose="02020603050405020304" pitchFamily="18" charset="0"/>
                <a:cs typeface="Times New Roman" panose="02020603050405020304" pitchFamily="18" charset="0"/>
              </a:rPr>
              <a:t>Thanksgiving</a:t>
            </a:r>
          </a:p>
        </p:txBody>
      </p:sp>
      <p:cxnSp>
        <p:nvCxnSpPr>
          <p:cNvPr id="7" name="Straight Arrow Connector 6">
            <a:extLst>
              <a:ext uri="{FF2B5EF4-FFF2-40B4-BE49-F238E27FC236}">
                <a16:creationId xmlns:a16="http://schemas.microsoft.com/office/drawing/2014/main" id="{677B23B0-4520-4DEA-9C6E-F876AC821114}"/>
              </a:ext>
            </a:extLst>
          </p:cNvPr>
          <p:cNvCxnSpPr>
            <a:cxnSpLocks/>
          </p:cNvCxnSpPr>
          <p:nvPr/>
        </p:nvCxnSpPr>
        <p:spPr>
          <a:xfrm>
            <a:off x="3014064" y="1612538"/>
            <a:ext cx="483132" cy="14888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5DB0629-65CE-4350-9397-A44EB06C52F3}"/>
              </a:ext>
            </a:extLst>
          </p:cNvPr>
          <p:cNvCxnSpPr>
            <a:cxnSpLocks/>
          </p:cNvCxnSpPr>
          <p:nvPr/>
        </p:nvCxnSpPr>
        <p:spPr>
          <a:xfrm flipH="1">
            <a:off x="5693902" y="648791"/>
            <a:ext cx="857253" cy="31855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513F23DC-8BD4-4F31-A90E-72AD24A19275}"/>
              </a:ext>
            </a:extLst>
          </p:cNvPr>
          <p:cNvSpPr/>
          <p:nvPr/>
        </p:nvSpPr>
        <p:spPr>
          <a:xfrm>
            <a:off x="3462502" y="1089337"/>
            <a:ext cx="1743075" cy="54218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chemeClr val="accent1">
                    <a:lumMod val="75000"/>
                  </a:schemeClr>
                </a:solidFill>
                <a:latin typeface="Times New Roman" panose="02020603050405020304" pitchFamily="18" charset="0"/>
                <a:cs typeface="Times New Roman" panose="02020603050405020304" pitchFamily="18" charset="0"/>
              </a:rPr>
              <a:t>Labor Day</a:t>
            </a:r>
          </a:p>
        </p:txBody>
      </p:sp>
      <p:cxnSp>
        <p:nvCxnSpPr>
          <p:cNvPr id="19" name="Straight Arrow Connector 18">
            <a:extLst>
              <a:ext uri="{FF2B5EF4-FFF2-40B4-BE49-F238E27FC236}">
                <a16:creationId xmlns:a16="http://schemas.microsoft.com/office/drawing/2014/main" id="{5CD9FF96-6531-496B-A78F-832F025BE7B6}"/>
              </a:ext>
            </a:extLst>
          </p:cNvPr>
          <p:cNvCxnSpPr>
            <a:cxnSpLocks/>
            <a:stCxn id="15" idx="2"/>
          </p:cNvCxnSpPr>
          <p:nvPr/>
        </p:nvCxnSpPr>
        <p:spPr>
          <a:xfrm>
            <a:off x="4334040" y="1631519"/>
            <a:ext cx="392467" cy="6301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928C464-1CF3-4ECD-A757-17F95471D3BA}"/>
              </a:ext>
            </a:extLst>
          </p:cNvPr>
          <p:cNvSpPr txBox="1"/>
          <p:nvPr/>
        </p:nvSpPr>
        <p:spPr>
          <a:xfrm>
            <a:off x="1139687" y="300715"/>
            <a:ext cx="10058399"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Time Series of Rides over the last year (Jan.2016 - Dec.2016) for Customers</a:t>
            </a:r>
          </a:p>
        </p:txBody>
      </p:sp>
    </p:spTree>
    <p:extLst>
      <p:ext uri="{BB962C8B-B14F-4D97-AF65-F5344CB8AC3E}">
        <p14:creationId xmlns:p14="http://schemas.microsoft.com/office/powerpoint/2010/main" val="985343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1D732CB-6B19-4E18-9D37-1118A9C4D28F}"/>
              </a:ext>
            </a:extLst>
          </p:cNvPr>
          <p:cNvSpPr txBox="1"/>
          <p:nvPr/>
        </p:nvSpPr>
        <p:spPr>
          <a:xfrm>
            <a:off x="781237" y="1149109"/>
            <a:ext cx="7478466" cy="2862322"/>
          </a:xfrm>
          <a:prstGeom prst="rect">
            <a:avLst/>
          </a:prstGeom>
          <a:noFill/>
        </p:spPr>
        <p:txBody>
          <a:bodyPr wrap="square" rtlCol="0">
            <a:spAutoFit/>
          </a:bodyPr>
          <a:lstStyle/>
          <a:p>
            <a:pPr marL="285750" indent="-285750">
              <a:buFont typeface="Arial" panose="020B0604020202020204" pitchFamily="34" charset="0"/>
              <a:buChar char="•"/>
            </a:pPr>
            <a:r>
              <a:rPr lang="en-US" dirty="0"/>
              <a:t>To provide additional insight for segmenting trips and riding days, a publicly available dataset of weather in the NYC area was merged by day with the trip data. This dataset included maximum and minimum temperatures, precipitation, snow, and wind for each day . </a:t>
            </a:r>
          </a:p>
          <a:p>
            <a:pPr marL="285750" indent="-285750">
              <a:buFont typeface="Arial" panose="020B0604020202020204" pitchFamily="34" charset="0"/>
              <a:buChar char="•"/>
            </a:pPr>
            <a:r>
              <a:rPr lang="en-US" dirty="0"/>
              <a:t>It was taken from the national climatic data center. The data set included variables like temperature, snow, precipitation, and wind speed. These observations were merged on the latitude and longitude column to the Citi bike dataset. </a:t>
            </a:r>
          </a:p>
          <a:p>
            <a:pPr marL="285750" indent="-285750">
              <a:buFont typeface="Arial" panose="020B0604020202020204" pitchFamily="34" charset="0"/>
              <a:buChar char="•"/>
            </a:pPr>
            <a:r>
              <a:rPr lang="en-US" dirty="0"/>
              <a:t>https://www.ncdc.noaa.gov/climate-information/extreme-events</a:t>
            </a:r>
          </a:p>
          <a:p>
            <a:r>
              <a:rPr lang="en-US" dirty="0"/>
              <a:t> </a:t>
            </a:r>
          </a:p>
        </p:txBody>
      </p:sp>
      <p:sp>
        <p:nvSpPr>
          <p:cNvPr id="11" name="TextBox 10">
            <a:extLst>
              <a:ext uri="{FF2B5EF4-FFF2-40B4-BE49-F238E27FC236}">
                <a16:creationId xmlns:a16="http://schemas.microsoft.com/office/drawing/2014/main" id="{7928C464-1CF3-4ECD-A757-17F95471D3BA}"/>
              </a:ext>
            </a:extLst>
          </p:cNvPr>
          <p:cNvSpPr txBox="1"/>
          <p:nvPr/>
        </p:nvSpPr>
        <p:spPr>
          <a:xfrm>
            <a:off x="1139687" y="300715"/>
            <a:ext cx="10058399"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                     Weather Data from National Climatic Data Center</a:t>
            </a:r>
          </a:p>
        </p:txBody>
      </p:sp>
      <p:pic>
        <p:nvPicPr>
          <p:cNvPr id="3" name="Picture 2">
            <a:extLst>
              <a:ext uri="{FF2B5EF4-FFF2-40B4-BE49-F238E27FC236}">
                <a16:creationId xmlns:a16="http://schemas.microsoft.com/office/drawing/2014/main" id="{BEF1A7D3-1027-4258-9569-EE84CC5682EC}"/>
              </a:ext>
            </a:extLst>
          </p:cNvPr>
          <p:cNvPicPr>
            <a:picLocks noChangeAspect="1"/>
          </p:cNvPicPr>
          <p:nvPr/>
        </p:nvPicPr>
        <p:blipFill>
          <a:blip r:embed="rId2"/>
          <a:stretch>
            <a:fillRect/>
          </a:stretch>
        </p:blipFill>
        <p:spPr>
          <a:xfrm>
            <a:off x="7900774" y="3297438"/>
            <a:ext cx="3297312" cy="3132712"/>
          </a:xfrm>
          <a:prstGeom prst="rect">
            <a:avLst/>
          </a:prstGeom>
        </p:spPr>
      </p:pic>
    </p:spTree>
    <p:extLst>
      <p:ext uri="{BB962C8B-B14F-4D97-AF65-F5344CB8AC3E}">
        <p14:creationId xmlns:p14="http://schemas.microsoft.com/office/powerpoint/2010/main" val="3579261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D8E8D1-D1A0-41F2-9604-29A5BE04A61B}"/>
              </a:ext>
            </a:extLst>
          </p:cNvPr>
          <p:cNvPicPr>
            <a:picLocks noChangeAspect="1"/>
          </p:cNvPicPr>
          <p:nvPr/>
        </p:nvPicPr>
        <p:blipFill rotWithShape="1">
          <a:blip r:embed="rId2"/>
          <a:srcRect l="2358" t="1501" r="2734" b="4107"/>
          <a:stretch/>
        </p:blipFill>
        <p:spPr>
          <a:xfrm>
            <a:off x="371192" y="1190774"/>
            <a:ext cx="8414999" cy="4585337"/>
          </a:xfrm>
          <a:prstGeom prst="rect">
            <a:avLst/>
          </a:prstGeom>
        </p:spPr>
      </p:pic>
      <p:cxnSp>
        <p:nvCxnSpPr>
          <p:cNvPr id="3" name="Straight Arrow Connector 2">
            <a:extLst>
              <a:ext uri="{FF2B5EF4-FFF2-40B4-BE49-F238E27FC236}">
                <a16:creationId xmlns:a16="http://schemas.microsoft.com/office/drawing/2014/main" id="{50CE7E58-E8B3-43A6-B8DB-6D0E6655ADC0}"/>
              </a:ext>
            </a:extLst>
          </p:cNvPr>
          <p:cNvCxnSpPr>
            <a:cxnSpLocks/>
          </p:cNvCxnSpPr>
          <p:nvPr/>
        </p:nvCxnSpPr>
        <p:spPr>
          <a:xfrm flipH="1">
            <a:off x="2118877" y="3483442"/>
            <a:ext cx="7170897" cy="11247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5CAB8BEF-2332-4E98-9B83-45C0A32C4D97}"/>
              </a:ext>
            </a:extLst>
          </p:cNvPr>
          <p:cNvSpPr/>
          <p:nvPr/>
        </p:nvSpPr>
        <p:spPr>
          <a:xfrm>
            <a:off x="9289774" y="3012756"/>
            <a:ext cx="2714625" cy="9231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a:p>
            <a:pPr algn="ctr"/>
            <a:r>
              <a:rPr lang="en-US" dirty="0">
                <a:latin typeface="Times New Roman" panose="02020603050405020304" pitchFamily="18" charset="0"/>
                <a:cs typeface="Times New Roman" panose="02020603050405020304" pitchFamily="18" charset="0"/>
              </a:rPr>
              <a:t>Number of rides decrease in a day with dip in temperature</a:t>
            </a:r>
          </a:p>
          <a:p>
            <a:pPr algn="ctr"/>
            <a:endParaRPr lang="en-US" dirty="0"/>
          </a:p>
        </p:txBody>
      </p:sp>
      <p:sp>
        <p:nvSpPr>
          <p:cNvPr id="6" name="TextBox 5">
            <a:extLst>
              <a:ext uri="{FF2B5EF4-FFF2-40B4-BE49-F238E27FC236}">
                <a16:creationId xmlns:a16="http://schemas.microsoft.com/office/drawing/2014/main" id="{863E7FBC-ED79-4F94-9386-2BCE6AAB5432}"/>
              </a:ext>
            </a:extLst>
          </p:cNvPr>
          <p:cNvSpPr txBox="1"/>
          <p:nvPr/>
        </p:nvSpPr>
        <p:spPr>
          <a:xfrm>
            <a:off x="2118876" y="367307"/>
            <a:ext cx="8928558"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Time series of Rides in a Day and Maximum Temperature</a:t>
            </a:r>
          </a:p>
        </p:txBody>
      </p:sp>
    </p:spTree>
    <p:extLst>
      <p:ext uri="{BB962C8B-B14F-4D97-AF65-F5344CB8AC3E}">
        <p14:creationId xmlns:p14="http://schemas.microsoft.com/office/powerpoint/2010/main" val="3507181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63E7FBC-ED79-4F94-9386-2BCE6AAB5432}"/>
              </a:ext>
            </a:extLst>
          </p:cNvPr>
          <p:cNvSpPr txBox="1"/>
          <p:nvPr/>
        </p:nvSpPr>
        <p:spPr>
          <a:xfrm>
            <a:off x="2118876" y="367307"/>
            <a:ext cx="8928558"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Clustering to divide the dataset into certain distinctive characteristics </a:t>
            </a:r>
          </a:p>
        </p:txBody>
      </p:sp>
      <p:pic>
        <p:nvPicPr>
          <p:cNvPr id="7" name="Picture 6">
            <a:extLst>
              <a:ext uri="{FF2B5EF4-FFF2-40B4-BE49-F238E27FC236}">
                <a16:creationId xmlns:a16="http://schemas.microsoft.com/office/drawing/2014/main" id="{A469E6A9-4456-4D59-A907-4CA0EBA401FC}"/>
              </a:ext>
            </a:extLst>
          </p:cNvPr>
          <p:cNvPicPr/>
          <p:nvPr/>
        </p:nvPicPr>
        <p:blipFill>
          <a:blip r:embed="rId2"/>
          <a:stretch>
            <a:fillRect/>
          </a:stretch>
        </p:blipFill>
        <p:spPr>
          <a:xfrm>
            <a:off x="1259889" y="1800934"/>
            <a:ext cx="5943600" cy="1320800"/>
          </a:xfrm>
          <a:prstGeom prst="rect">
            <a:avLst/>
          </a:prstGeom>
        </p:spPr>
      </p:pic>
      <p:pic>
        <p:nvPicPr>
          <p:cNvPr id="8" name="Picture 7">
            <a:extLst>
              <a:ext uri="{FF2B5EF4-FFF2-40B4-BE49-F238E27FC236}">
                <a16:creationId xmlns:a16="http://schemas.microsoft.com/office/drawing/2014/main" id="{DA936108-BECA-4299-8D62-63A73AAD4BFE}"/>
              </a:ext>
            </a:extLst>
          </p:cNvPr>
          <p:cNvPicPr/>
          <p:nvPr/>
        </p:nvPicPr>
        <p:blipFill>
          <a:blip r:embed="rId3"/>
          <a:stretch>
            <a:fillRect/>
          </a:stretch>
        </p:blipFill>
        <p:spPr>
          <a:xfrm>
            <a:off x="1462614" y="4093696"/>
            <a:ext cx="5842635" cy="1470660"/>
          </a:xfrm>
          <a:prstGeom prst="rect">
            <a:avLst/>
          </a:prstGeom>
        </p:spPr>
      </p:pic>
      <p:graphicFrame>
        <p:nvGraphicFramePr>
          <p:cNvPr id="5" name="Table 4">
            <a:extLst>
              <a:ext uri="{FF2B5EF4-FFF2-40B4-BE49-F238E27FC236}">
                <a16:creationId xmlns:a16="http://schemas.microsoft.com/office/drawing/2014/main" id="{EF68B6BE-26CA-41EF-89F9-CD9A4C412521}"/>
              </a:ext>
            </a:extLst>
          </p:cNvPr>
          <p:cNvGraphicFramePr>
            <a:graphicFrameLocks noGrp="1"/>
          </p:cNvGraphicFramePr>
          <p:nvPr>
            <p:extLst>
              <p:ext uri="{D42A27DB-BD31-4B8C-83A1-F6EECF244321}">
                <p14:modId xmlns:p14="http://schemas.microsoft.com/office/powerpoint/2010/main" val="1797253035"/>
              </p:ext>
            </p:extLst>
          </p:nvPr>
        </p:nvGraphicFramePr>
        <p:xfrm>
          <a:off x="8139950" y="1491159"/>
          <a:ext cx="3246755" cy="3079116"/>
        </p:xfrm>
        <a:graphic>
          <a:graphicData uri="http://schemas.openxmlformats.org/drawingml/2006/table">
            <a:tbl>
              <a:tblPr firstRow="1" firstCol="1" bandRow="1">
                <a:tableStyleId>{5C22544A-7EE6-4342-B048-85BDC9FD1C3A}</a:tableStyleId>
              </a:tblPr>
              <a:tblGrid>
                <a:gridCol w="896620">
                  <a:extLst>
                    <a:ext uri="{9D8B030D-6E8A-4147-A177-3AD203B41FA5}">
                      <a16:colId xmlns:a16="http://schemas.microsoft.com/office/drawing/2014/main" val="4224431230"/>
                    </a:ext>
                  </a:extLst>
                </a:gridCol>
                <a:gridCol w="2350135">
                  <a:extLst>
                    <a:ext uri="{9D8B030D-6E8A-4147-A177-3AD203B41FA5}">
                      <a16:colId xmlns:a16="http://schemas.microsoft.com/office/drawing/2014/main" val="1155559418"/>
                    </a:ext>
                  </a:extLst>
                </a:gridCol>
              </a:tblGrid>
              <a:tr h="182880">
                <a:tc>
                  <a:txBody>
                    <a:bodyPr/>
                    <a:lstStyle/>
                    <a:p>
                      <a:pPr marL="0" marR="0">
                        <a:lnSpc>
                          <a:spcPct val="107000"/>
                        </a:lnSpc>
                        <a:spcBef>
                          <a:spcPts val="0"/>
                        </a:spcBef>
                        <a:spcAft>
                          <a:spcPts val="0"/>
                        </a:spcAft>
                      </a:pPr>
                      <a:r>
                        <a:rPr lang="en-US" sz="1100">
                          <a:effectLst/>
                        </a:rPr>
                        <a:t>Variable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Variable Description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436241809"/>
                  </a:ext>
                </a:extLst>
              </a:tr>
              <a:tr h="182880">
                <a:tc>
                  <a:txBody>
                    <a:bodyPr/>
                    <a:lstStyle/>
                    <a:p>
                      <a:pPr marL="0" marR="0">
                        <a:lnSpc>
                          <a:spcPct val="107000"/>
                        </a:lnSpc>
                        <a:spcBef>
                          <a:spcPts val="0"/>
                        </a:spcBef>
                        <a:spcAft>
                          <a:spcPts val="0"/>
                        </a:spcAft>
                      </a:pPr>
                      <a:r>
                        <a:rPr lang="en-US" sz="1100">
                          <a:effectLst/>
                        </a:rPr>
                        <a:t>AWND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Average Wind Speed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268832692"/>
                  </a:ext>
                </a:extLst>
              </a:tr>
              <a:tr h="182880">
                <a:tc>
                  <a:txBody>
                    <a:bodyPr/>
                    <a:lstStyle/>
                    <a:p>
                      <a:pPr marL="0" marR="0">
                        <a:lnSpc>
                          <a:spcPct val="107000"/>
                        </a:lnSpc>
                        <a:spcBef>
                          <a:spcPts val="0"/>
                        </a:spcBef>
                        <a:spcAft>
                          <a:spcPts val="0"/>
                        </a:spcAft>
                      </a:pPr>
                      <a:r>
                        <a:rPr lang="en-US" sz="1100">
                          <a:effectLst/>
                        </a:rPr>
                        <a:t>HoD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Hour of Day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61040084"/>
                  </a:ext>
                </a:extLst>
              </a:tr>
              <a:tr h="182880">
                <a:tc>
                  <a:txBody>
                    <a:bodyPr/>
                    <a:lstStyle/>
                    <a:p>
                      <a:pPr marL="0" marR="0">
                        <a:lnSpc>
                          <a:spcPct val="107000"/>
                        </a:lnSpc>
                        <a:spcBef>
                          <a:spcPts val="0"/>
                        </a:spcBef>
                        <a:spcAft>
                          <a:spcPts val="0"/>
                        </a:spcAft>
                      </a:pPr>
                      <a:r>
                        <a:rPr lang="en-US" sz="1100">
                          <a:effectLst/>
                        </a:rPr>
                        <a:t>PRCP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Precipitation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282261585"/>
                  </a:ext>
                </a:extLst>
              </a:tr>
              <a:tr h="182880">
                <a:tc>
                  <a:txBody>
                    <a:bodyPr/>
                    <a:lstStyle/>
                    <a:p>
                      <a:pPr marL="0" marR="0">
                        <a:lnSpc>
                          <a:spcPct val="107000"/>
                        </a:lnSpc>
                        <a:spcBef>
                          <a:spcPts val="0"/>
                        </a:spcBef>
                        <a:spcAft>
                          <a:spcPts val="0"/>
                        </a:spcAft>
                      </a:pPr>
                      <a:r>
                        <a:rPr lang="en-US" sz="1100">
                          <a:effectLst/>
                        </a:rPr>
                        <a:t>SNOW</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Snow (Indicator)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932863331"/>
                  </a:ext>
                </a:extLst>
              </a:tr>
              <a:tr h="182880">
                <a:tc>
                  <a:txBody>
                    <a:bodyPr/>
                    <a:lstStyle/>
                    <a:p>
                      <a:pPr marL="0" marR="0">
                        <a:lnSpc>
                          <a:spcPct val="107000"/>
                        </a:lnSpc>
                        <a:spcBef>
                          <a:spcPts val="0"/>
                        </a:spcBef>
                        <a:spcAft>
                          <a:spcPts val="0"/>
                        </a:spcAft>
                      </a:pPr>
                      <a:r>
                        <a:rPr lang="en-US" sz="1100">
                          <a:effectLst/>
                        </a:rPr>
                        <a:t>Tmax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Maximum Temperature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35700699"/>
                  </a:ext>
                </a:extLst>
              </a:tr>
              <a:tr h="182880">
                <a:tc>
                  <a:txBody>
                    <a:bodyPr/>
                    <a:lstStyle/>
                    <a:p>
                      <a:pPr marL="0" marR="0">
                        <a:lnSpc>
                          <a:spcPct val="107000"/>
                        </a:lnSpc>
                        <a:spcBef>
                          <a:spcPts val="0"/>
                        </a:spcBef>
                        <a:spcAft>
                          <a:spcPts val="0"/>
                        </a:spcAft>
                      </a:pPr>
                      <a:r>
                        <a:rPr lang="en-US" sz="1100">
                          <a:effectLst/>
                        </a:rPr>
                        <a:t>Tmin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Minimum Temperature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68965635"/>
                  </a:ext>
                </a:extLst>
              </a:tr>
              <a:tr h="182880">
                <a:tc>
                  <a:txBody>
                    <a:bodyPr/>
                    <a:lstStyle/>
                    <a:p>
                      <a:pPr marL="0" marR="0">
                        <a:lnSpc>
                          <a:spcPct val="107000"/>
                        </a:lnSpc>
                        <a:spcBef>
                          <a:spcPts val="0"/>
                        </a:spcBef>
                        <a:spcAft>
                          <a:spcPts val="0"/>
                        </a:spcAft>
                      </a:pPr>
                      <a:r>
                        <a:rPr lang="en-US" sz="1100">
                          <a:effectLst/>
                        </a:rPr>
                        <a:t>age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Age of rider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98333542"/>
                  </a:ext>
                </a:extLst>
              </a:tr>
              <a:tr h="182880">
                <a:tc>
                  <a:txBody>
                    <a:bodyPr/>
                    <a:lstStyle/>
                    <a:p>
                      <a:pPr marL="0" marR="0">
                        <a:lnSpc>
                          <a:spcPct val="107000"/>
                        </a:lnSpc>
                        <a:spcBef>
                          <a:spcPts val="0"/>
                        </a:spcBef>
                        <a:spcAft>
                          <a:spcPts val="0"/>
                        </a:spcAft>
                      </a:pPr>
                      <a:r>
                        <a:rPr lang="en-US" sz="1100">
                          <a:effectLst/>
                        </a:rPr>
                        <a:t>gender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Gender of Rider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93207564"/>
                  </a:ext>
                </a:extLst>
              </a:tr>
              <a:tr h="182880">
                <a:tc>
                  <a:txBody>
                    <a:bodyPr/>
                    <a:lstStyle/>
                    <a:p>
                      <a:pPr marL="0" marR="0">
                        <a:lnSpc>
                          <a:spcPct val="107000"/>
                        </a:lnSpc>
                        <a:spcBef>
                          <a:spcPts val="0"/>
                        </a:spcBef>
                        <a:spcAft>
                          <a:spcPts val="0"/>
                        </a:spcAft>
                      </a:pPr>
                      <a:r>
                        <a:rPr lang="en-US" sz="1100">
                          <a:effectLst/>
                        </a:rPr>
                        <a:t>month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Month of year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977806433"/>
                  </a:ext>
                </a:extLst>
              </a:tr>
              <a:tr h="182880">
                <a:tc>
                  <a:txBody>
                    <a:bodyPr/>
                    <a:lstStyle/>
                    <a:p>
                      <a:pPr marL="0" marR="0">
                        <a:lnSpc>
                          <a:spcPct val="107000"/>
                        </a:lnSpc>
                        <a:spcBef>
                          <a:spcPts val="0"/>
                        </a:spcBef>
                        <a:spcAft>
                          <a:spcPts val="0"/>
                        </a:spcAft>
                      </a:pPr>
                      <a:r>
                        <a:rPr lang="en-US" sz="1100">
                          <a:effectLst/>
                        </a:rPr>
                        <a:t>no_of_trips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No of trips per day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921171237"/>
                  </a:ext>
                </a:extLst>
              </a:tr>
              <a:tr h="182880">
                <a:tc>
                  <a:txBody>
                    <a:bodyPr/>
                    <a:lstStyle/>
                    <a:p>
                      <a:pPr marL="0" marR="0">
                        <a:lnSpc>
                          <a:spcPct val="107000"/>
                        </a:lnSpc>
                        <a:spcBef>
                          <a:spcPts val="0"/>
                        </a:spcBef>
                        <a:spcAft>
                          <a:spcPts val="0"/>
                        </a:spcAft>
                      </a:pPr>
                      <a:r>
                        <a:rPr lang="en-US" sz="1100">
                          <a:effectLst/>
                        </a:rPr>
                        <a:t>rush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nominal variable for rush hour of the day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53096045"/>
                  </a:ext>
                </a:extLst>
              </a:tr>
              <a:tr h="182880">
                <a:tc>
                  <a:txBody>
                    <a:bodyPr/>
                    <a:lstStyle/>
                    <a:p>
                      <a:pPr marL="0" marR="0">
                        <a:lnSpc>
                          <a:spcPct val="107000"/>
                        </a:lnSpc>
                        <a:spcBef>
                          <a:spcPts val="0"/>
                        </a:spcBef>
                        <a:spcAft>
                          <a:spcPts val="0"/>
                        </a:spcAft>
                      </a:pPr>
                      <a:r>
                        <a:rPr lang="en-US" sz="1100">
                          <a:effectLst/>
                        </a:rPr>
                        <a:t>trip_duration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Trip duration of each ride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28401433"/>
                  </a:ext>
                </a:extLst>
              </a:tr>
              <a:tr h="182880">
                <a:tc>
                  <a:txBody>
                    <a:bodyPr/>
                    <a:lstStyle/>
                    <a:p>
                      <a:pPr marL="0" marR="0">
                        <a:lnSpc>
                          <a:spcPct val="107000"/>
                        </a:lnSpc>
                        <a:spcBef>
                          <a:spcPts val="0"/>
                        </a:spcBef>
                        <a:spcAft>
                          <a:spcPts val="0"/>
                        </a:spcAft>
                      </a:pPr>
                      <a:r>
                        <a:rPr lang="en-US" sz="1100">
                          <a:effectLst/>
                        </a:rPr>
                        <a:t>weekday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Week day of the week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367022123"/>
                  </a:ext>
                </a:extLst>
              </a:tr>
              <a:tr h="182880">
                <a:tc>
                  <a:txBody>
                    <a:bodyPr/>
                    <a:lstStyle/>
                    <a:p>
                      <a:pPr marL="0" marR="0">
                        <a:lnSpc>
                          <a:spcPct val="107000"/>
                        </a:lnSpc>
                        <a:spcBef>
                          <a:spcPts val="0"/>
                        </a:spcBef>
                        <a:spcAft>
                          <a:spcPts val="0"/>
                        </a:spcAft>
                      </a:pPr>
                      <a:r>
                        <a:rPr lang="en-US" sz="1100">
                          <a:effectLst/>
                        </a:rPr>
                        <a:t>workday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dirty="0">
                          <a:effectLst/>
                        </a:rPr>
                        <a:t>Binary indicator for weekday/weekend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830420484"/>
                  </a:ext>
                </a:extLst>
              </a:tr>
            </a:tbl>
          </a:graphicData>
        </a:graphic>
      </p:graphicFrame>
      <p:sp>
        <p:nvSpPr>
          <p:cNvPr id="10" name="Rectangle 9">
            <a:extLst>
              <a:ext uri="{FF2B5EF4-FFF2-40B4-BE49-F238E27FC236}">
                <a16:creationId xmlns:a16="http://schemas.microsoft.com/office/drawing/2014/main" id="{D28D3C22-C891-44A9-88DA-F6AFFCF9F827}"/>
              </a:ext>
            </a:extLst>
          </p:cNvPr>
          <p:cNvSpPr/>
          <p:nvPr/>
        </p:nvSpPr>
        <p:spPr>
          <a:xfrm>
            <a:off x="8490783" y="4684336"/>
            <a:ext cx="2714625" cy="2893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a:p>
            <a:pPr algn="ctr"/>
            <a:r>
              <a:rPr lang="en-US" dirty="0">
                <a:latin typeface="Times New Roman" panose="02020603050405020304" pitchFamily="18" charset="0"/>
                <a:cs typeface="Times New Roman" panose="02020603050405020304" pitchFamily="18" charset="0"/>
              </a:rPr>
              <a:t>Variables used in clustering</a:t>
            </a:r>
          </a:p>
          <a:p>
            <a:pPr algn="ctr"/>
            <a:endParaRPr lang="en-US" dirty="0"/>
          </a:p>
        </p:txBody>
      </p:sp>
      <p:sp>
        <p:nvSpPr>
          <p:cNvPr id="11" name="Rectangle 10">
            <a:extLst>
              <a:ext uri="{FF2B5EF4-FFF2-40B4-BE49-F238E27FC236}">
                <a16:creationId xmlns:a16="http://schemas.microsoft.com/office/drawing/2014/main" id="{CFAC2129-E79E-4458-A3FF-6296C64A84D7}"/>
              </a:ext>
            </a:extLst>
          </p:cNvPr>
          <p:cNvSpPr/>
          <p:nvPr/>
        </p:nvSpPr>
        <p:spPr>
          <a:xfrm>
            <a:off x="2874376" y="3159018"/>
            <a:ext cx="2714625" cy="2828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Cluster statistics </a:t>
            </a:r>
          </a:p>
        </p:txBody>
      </p:sp>
      <p:sp>
        <p:nvSpPr>
          <p:cNvPr id="12" name="Rectangle 11">
            <a:extLst>
              <a:ext uri="{FF2B5EF4-FFF2-40B4-BE49-F238E27FC236}">
                <a16:creationId xmlns:a16="http://schemas.microsoft.com/office/drawing/2014/main" id="{BA8F3796-D6BF-4EB2-8C81-6A91264BFE39}"/>
              </a:ext>
            </a:extLst>
          </p:cNvPr>
          <p:cNvSpPr/>
          <p:nvPr/>
        </p:nvSpPr>
        <p:spPr>
          <a:xfrm>
            <a:off x="2874376" y="5564356"/>
            <a:ext cx="2714625" cy="2959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a:p>
            <a:pPr algn="ctr"/>
            <a:r>
              <a:rPr lang="en-US" dirty="0">
                <a:latin typeface="Times New Roman" panose="02020603050405020304" pitchFamily="18" charset="0"/>
                <a:cs typeface="Times New Roman" panose="02020603050405020304" pitchFamily="18" charset="0"/>
              </a:rPr>
              <a:t>E.M Diagram Flow</a:t>
            </a:r>
          </a:p>
          <a:p>
            <a:pPr algn="ctr"/>
            <a:endParaRPr lang="en-US" dirty="0"/>
          </a:p>
        </p:txBody>
      </p:sp>
    </p:spTree>
    <p:extLst>
      <p:ext uri="{BB962C8B-B14F-4D97-AF65-F5344CB8AC3E}">
        <p14:creationId xmlns:p14="http://schemas.microsoft.com/office/powerpoint/2010/main" val="2304163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63E7FBC-ED79-4F94-9386-2BCE6AAB5432}"/>
              </a:ext>
            </a:extLst>
          </p:cNvPr>
          <p:cNvSpPr txBox="1"/>
          <p:nvPr/>
        </p:nvSpPr>
        <p:spPr>
          <a:xfrm>
            <a:off x="2118876" y="367307"/>
            <a:ext cx="8928558"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Segmentation Characteristics </a:t>
            </a:r>
          </a:p>
        </p:txBody>
      </p:sp>
      <p:pic>
        <p:nvPicPr>
          <p:cNvPr id="9" name="Picture 8">
            <a:extLst>
              <a:ext uri="{FF2B5EF4-FFF2-40B4-BE49-F238E27FC236}">
                <a16:creationId xmlns:a16="http://schemas.microsoft.com/office/drawing/2014/main" id="{E9D69841-15BB-49AD-9D4E-6589ABEF394C}"/>
              </a:ext>
            </a:extLst>
          </p:cNvPr>
          <p:cNvPicPr/>
          <p:nvPr/>
        </p:nvPicPr>
        <p:blipFill>
          <a:blip r:embed="rId2"/>
          <a:stretch>
            <a:fillRect/>
          </a:stretch>
        </p:blipFill>
        <p:spPr>
          <a:xfrm>
            <a:off x="562988" y="1070043"/>
            <a:ext cx="7012833" cy="3219855"/>
          </a:xfrm>
          <a:prstGeom prst="rect">
            <a:avLst/>
          </a:prstGeom>
        </p:spPr>
      </p:pic>
      <p:pic>
        <p:nvPicPr>
          <p:cNvPr id="2" name="Picture 1">
            <a:extLst>
              <a:ext uri="{FF2B5EF4-FFF2-40B4-BE49-F238E27FC236}">
                <a16:creationId xmlns:a16="http://schemas.microsoft.com/office/drawing/2014/main" id="{6C559697-3AB8-4413-8A11-561E1E465553}"/>
              </a:ext>
            </a:extLst>
          </p:cNvPr>
          <p:cNvPicPr>
            <a:picLocks noChangeAspect="1"/>
          </p:cNvPicPr>
          <p:nvPr/>
        </p:nvPicPr>
        <p:blipFill>
          <a:blip r:embed="rId3"/>
          <a:stretch>
            <a:fillRect/>
          </a:stretch>
        </p:blipFill>
        <p:spPr>
          <a:xfrm>
            <a:off x="8066662" y="3162909"/>
            <a:ext cx="3562350" cy="2419350"/>
          </a:xfrm>
          <a:prstGeom prst="rect">
            <a:avLst/>
          </a:prstGeom>
        </p:spPr>
      </p:pic>
      <p:sp>
        <p:nvSpPr>
          <p:cNvPr id="10" name="Rectangle 9">
            <a:extLst>
              <a:ext uri="{FF2B5EF4-FFF2-40B4-BE49-F238E27FC236}">
                <a16:creationId xmlns:a16="http://schemas.microsoft.com/office/drawing/2014/main" id="{04A747E9-E012-40F7-83A6-8EFF3A4F323A}"/>
              </a:ext>
            </a:extLst>
          </p:cNvPr>
          <p:cNvSpPr/>
          <p:nvPr/>
        </p:nvSpPr>
        <p:spPr>
          <a:xfrm>
            <a:off x="2712091" y="4372584"/>
            <a:ext cx="2714625" cy="27520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Segment Profile</a:t>
            </a:r>
          </a:p>
        </p:txBody>
      </p:sp>
    </p:spTree>
    <p:extLst>
      <p:ext uri="{BB962C8B-B14F-4D97-AF65-F5344CB8AC3E}">
        <p14:creationId xmlns:p14="http://schemas.microsoft.com/office/powerpoint/2010/main" val="265461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D72502-959A-4800-BB9D-194371F8930B}"/>
              </a:ext>
            </a:extLst>
          </p:cNvPr>
          <p:cNvPicPr>
            <a:picLocks noChangeAspect="1"/>
          </p:cNvPicPr>
          <p:nvPr/>
        </p:nvPicPr>
        <p:blipFill>
          <a:blip r:embed="rId2"/>
          <a:stretch>
            <a:fillRect/>
          </a:stretch>
        </p:blipFill>
        <p:spPr>
          <a:xfrm>
            <a:off x="8109652" y="2576623"/>
            <a:ext cx="3734818" cy="1366727"/>
          </a:xfrm>
          <a:prstGeom prst="rect">
            <a:avLst/>
          </a:prstGeom>
        </p:spPr>
      </p:pic>
      <p:pic>
        <p:nvPicPr>
          <p:cNvPr id="3" name="Picture 2">
            <a:extLst>
              <a:ext uri="{FF2B5EF4-FFF2-40B4-BE49-F238E27FC236}">
                <a16:creationId xmlns:a16="http://schemas.microsoft.com/office/drawing/2014/main" id="{6FDC3741-941C-4B67-97DC-ED25AA718BD4}"/>
              </a:ext>
            </a:extLst>
          </p:cNvPr>
          <p:cNvPicPr>
            <a:picLocks noChangeAspect="1"/>
          </p:cNvPicPr>
          <p:nvPr/>
        </p:nvPicPr>
        <p:blipFill>
          <a:blip r:embed="rId3"/>
          <a:stretch>
            <a:fillRect/>
          </a:stretch>
        </p:blipFill>
        <p:spPr>
          <a:xfrm>
            <a:off x="611538" y="2215117"/>
            <a:ext cx="7453091" cy="4101854"/>
          </a:xfrm>
          <a:prstGeom prst="rect">
            <a:avLst/>
          </a:prstGeom>
        </p:spPr>
      </p:pic>
      <p:cxnSp>
        <p:nvCxnSpPr>
          <p:cNvPr id="5" name="Straight Arrow Connector 4">
            <a:extLst>
              <a:ext uri="{FF2B5EF4-FFF2-40B4-BE49-F238E27FC236}">
                <a16:creationId xmlns:a16="http://schemas.microsoft.com/office/drawing/2014/main" id="{0D08E167-A2E2-4D5B-A376-652288A21207}"/>
              </a:ext>
            </a:extLst>
          </p:cNvPr>
          <p:cNvCxnSpPr>
            <a:cxnSpLocks/>
          </p:cNvCxnSpPr>
          <p:nvPr/>
        </p:nvCxnSpPr>
        <p:spPr>
          <a:xfrm flipH="1">
            <a:off x="3285462" y="3057635"/>
            <a:ext cx="4963188" cy="1546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FEE688-CFAA-4F34-9DC3-A411555F10BD}"/>
              </a:ext>
            </a:extLst>
          </p:cNvPr>
          <p:cNvSpPr txBox="1"/>
          <p:nvPr/>
        </p:nvSpPr>
        <p:spPr>
          <a:xfrm>
            <a:off x="416073" y="541029"/>
            <a:ext cx="11080601"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Map of Busiest Stations by Degree Centrality, Citi Bike Trip Cluster 1</a:t>
            </a:r>
          </a:p>
        </p:txBody>
      </p:sp>
    </p:spTree>
    <p:extLst>
      <p:ext uri="{BB962C8B-B14F-4D97-AF65-F5344CB8AC3E}">
        <p14:creationId xmlns:p14="http://schemas.microsoft.com/office/powerpoint/2010/main" val="2945473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2FC1DB-830F-4B53-868C-9B55B4CDF07A}"/>
              </a:ext>
            </a:extLst>
          </p:cNvPr>
          <p:cNvSpPr txBox="1"/>
          <p:nvPr/>
        </p:nvSpPr>
        <p:spPr>
          <a:xfrm>
            <a:off x="6432163" y="326939"/>
            <a:ext cx="5306017" cy="2677656"/>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Citi Bike is the nation's largest bike share program, with 10,000 bikes and 600 stations across Manhattan, Brooklyn, Queens and Jersey City. It was designed for quick trips with convenience in mind, and it’s a fun and affordable way to get around town.</a:t>
            </a:r>
          </a:p>
        </p:txBody>
      </p:sp>
      <p:pic>
        <p:nvPicPr>
          <p:cNvPr id="1026" name="Picture 2" descr="Related image">
            <a:extLst>
              <a:ext uri="{FF2B5EF4-FFF2-40B4-BE49-F238E27FC236}">
                <a16:creationId xmlns:a16="http://schemas.microsoft.com/office/drawing/2014/main" id="{C693382A-679E-4AF4-9F96-999EB2D52E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395" y="160888"/>
            <a:ext cx="5857875" cy="42100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nyc city bike annual pass">
            <a:extLst>
              <a:ext uri="{FF2B5EF4-FFF2-40B4-BE49-F238E27FC236}">
                <a16:creationId xmlns:a16="http://schemas.microsoft.com/office/drawing/2014/main" id="{835CECDE-90E6-47E8-91BD-82B7A4999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395" y="4512700"/>
            <a:ext cx="5764605" cy="2184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0436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6EEEFB-4249-423F-B934-61EA5933814E}"/>
              </a:ext>
            </a:extLst>
          </p:cNvPr>
          <p:cNvPicPr>
            <a:picLocks noChangeAspect="1"/>
          </p:cNvPicPr>
          <p:nvPr/>
        </p:nvPicPr>
        <p:blipFill>
          <a:blip r:embed="rId2"/>
          <a:stretch>
            <a:fillRect/>
          </a:stretch>
        </p:blipFill>
        <p:spPr>
          <a:xfrm>
            <a:off x="159027" y="1323768"/>
            <a:ext cx="9144000" cy="5191125"/>
          </a:xfrm>
          <a:prstGeom prst="rect">
            <a:avLst/>
          </a:prstGeom>
        </p:spPr>
      </p:pic>
      <p:sp>
        <p:nvSpPr>
          <p:cNvPr id="3" name="TextBox 2">
            <a:extLst>
              <a:ext uri="{FF2B5EF4-FFF2-40B4-BE49-F238E27FC236}">
                <a16:creationId xmlns:a16="http://schemas.microsoft.com/office/drawing/2014/main" id="{5A003F81-F2BE-4825-AB97-87E1083C8EC0}"/>
              </a:ext>
            </a:extLst>
          </p:cNvPr>
          <p:cNvSpPr txBox="1"/>
          <p:nvPr/>
        </p:nvSpPr>
        <p:spPr>
          <a:xfrm>
            <a:off x="416074" y="541029"/>
            <a:ext cx="10994876"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Map of Busiest Stations by Degree Centrality, Citi Bike Trip Cluster 2</a:t>
            </a:r>
          </a:p>
        </p:txBody>
      </p:sp>
      <p:pic>
        <p:nvPicPr>
          <p:cNvPr id="4" name="Picture 3">
            <a:extLst>
              <a:ext uri="{FF2B5EF4-FFF2-40B4-BE49-F238E27FC236}">
                <a16:creationId xmlns:a16="http://schemas.microsoft.com/office/drawing/2014/main" id="{BB742B89-F806-4834-A3DF-B9E940284469}"/>
              </a:ext>
            </a:extLst>
          </p:cNvPr>
          <p:cNvPicPr>
            <a:picLocks noChangeAspect="1"/>
          </p:cNvPicPr>
          <p:nvPr/>
        </p:nvPicPr>
        <p:blipFill>
          <a:blip r:embed="rId3"/>
          <a:stretch>
            <a:fillRect/>
          </a:stretch>
        </p:blipFill>
        <p:spPr>
          <a:xfrm>
            <a:off x="9023073" y="2295525"/>
            <a:ext cx="3009900" cy="1133475"/>
          </a:xfrm>
          <a:prstGeom prst="rect">
            <a:avLst/>
          </a:prstGeom>
        </p:spPr>
      </p:pic>
      <p:cxnSp>
        <p:nvCxnSpPr>
          <p:cNvPr id="6" name="Straight Arrow Connector 5">
            <a:extLst>
              <a:ext uri="{FF2B5EF4-FFF2-40B4-BE49-F238E27FC236}">
                <a16:creationId xmlns:a16="http://schemas.microsoft.com/office/drawing/2014/main" id="{256A066B-AAC9-48F3-8BF6-A2B7522912C2}"/>
              </a:ext>
            </a:extLst>
          </p:cNvPr>
          <p:cNvCxnSpPr>
            <a:cxnSpLocks/>
          </p:cNvCxnSpPr>
          <p:nvPr/>
        </p:nvCxnSpPr>
        <p:spPr>
          <a:xfrm flipH="1">
            <a:off x="2888973" y="2862262"/>
            <a:ext cx="6255027" cy="1057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17792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B8D6FA-ED4E-4969-B4D7-06674FABE54E}"/>
              </a:ext>
            </a:extLst>
          </p:cNvPr>
          <p:cNvPicPr>
            <a:picLocks noChangeAspect="1"/>
          </p:cNvPicPr>
          <p:nvPr/>
        </p:nvPicPr>
        <p:blipFill>
          <a:blip r:embed="rId2"/>
          <a:stretch>
            <a:fillRect/>
          </a:stretch>
        </p:blipFill>
        <p:spPr>
          <a:xfrm>
            <a:off x="8991600" y="2862262"/>
            <a:ext cx="2761476" cy="1133475"/>
          </a:xfrm>
          <a:prstGeom prst="rect">
            <a:avLst/>
          </a:prstGeom>
        </p:spPr>
      </p:pic>
      <p:pic>
        <p:nvPicPr>
          <p:cNvPr id="3" name="Picture 2">
            <a:extLst>
              <a:ext uri="{FF2B5EF4-FFF2-40B4-BE49-F238E27FC236}">
                <a16:creationId xmlns:a16="http://schemas.microsoft.com/office/drawing/2014/main" id="{BC7D8090-DC76-4B5F-9420-E779E0D267A5}"/>
              </a:ext>
            </a:extLst>
          </p:cNvPr>
          <p:cNvPicPr>
            <a:picLocks noChangeAspect="1"/>
          </p:cNvPicPr>
          <p:nvPr/>
        </p:nvPicPr>
        <p:blipFill>
          <a:blip r:embed="rId3"/>
          <a:stretch>
            <a:fillRect/>
          </a:stretch>
        </p:blipFill>
        <p:spPr>
          <a:xfrm>
            <a:off x="332820" y="1870933"/>
            <a:ext cx="8524101" cy="4811851"/>
          </a:xfrm>
          <a:prstGeom prst="rect">
            <a:avLst/>
          </a:prstGeom>
        </p:spPr>
      </p:pic>
      <p:sp>
        <p:nvSpPr>
          <p:cNvPr id="4" name="TextBox 3">
            <a:extLst>
              <a:ext uri="{FF2B5EF4-FFF2-40B4-BE49-F238E27FC236}">
                <a16:creationId xmlns:a16="http://schemas.microsoft.com/office/drawing/2014/main" id="{02D9BB95-E66E-4998-A79C-88BA15F3DAEC}"/>
              </a:ext>
            </a:extLst>
          </p:cNvPr>
          <p:cNvSpPr txBox="1"/>
          <p:nvPr/>
        </p:nvSpPr>
        <p:spPr>
          <a:xfrm>
            <a:off x="416074" y="541029"/>
            <a:ext cx="10899626"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Map of Busiest Stations by Degree Centrality, Citi Bike Trip Cluster 3</a:t>
            </a:r>
          </a:p>
        </p:txBody>
      </p:sp>
      <p:cxnSp>
        <p:nvCxnSpPr>
          <p:cNvPr id="5" name="Straight Arrow Connector 4">
            <a:extLst>
              <a:ext uri="{FF2B5EF4-FFF2-40B4-BE49-F238E27FC236}">
                <a16:creationId xmlns:a16="http://schemas.microsoft.com/office/drawing/2014/main" id="{2A7E4DBD-D6F4-41F1-A282-58972F139826}"/>
              </a:ext>
            </a:extLst>
          </p:cNvPr>
          <p:cNvCxnSpPr>
            <a:cxnSpLocks/>
          </p:cNvCxnSpPr>
          <p:nvPr/>
        </p:nvCxnSpPr>
        <p:spPr>
          <a:xfrm flipH="1">
            <a:off x="3551275" y="3428999"/>
            <a:ext cx="5010926" cy="132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883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11053C-AC8F-4C52-A76E-9B0928C656C6}"/>
              </a:ext>
            </a:extLst>
          </p:cNvPr>
          <p:cNvPicPr>
            <a:picLocks noChangeAspect="1"/>
          </p:cNvPicPr>
          <p:nvPr/>
        </p:nvPicPr>
        <p:blipFill>
          <a:blip r:embed="rId2"/>
          <a:stretch>
            <a:fillRect/>
          </a:stretch>
        </p:blipFill>
        <p:spPr>
          <a:xfrm>
            <a:off x="514684" y="1133476"/>
            <a:ext cx="7917024" cy="4914899"/>
          </a:xfrm>
          <a:prstGeom prst="rect">
            <a:avLst/>
          </a:prstGeom>
        </p:spPr>
      </p:pic>
      <p:sp>
        <p:nvSpPr>
          <p:cNvPr id="3" name="TextBox 2">
            <a:extLst>
              <a:ext uri="{FF2B5EF4-FFF2-40B4-BE49-F238E27FC236}">
                <a16:creationId xmlns:a16="http://schemas.microsoft.com/office/drawing/2014/main" id="{24DC2C76-4F63-40F0-B68F-46098D42E1CD}"/>
              </a:ext>
            </a:extLst>
          </p:cNvPr>
          <p:cNvSpPr txBox="1"/>
          <p:nvPr/>
        </p:nvSpPr>
        <p:spPr>
          <a:xfrm>
            <a:off x="416073" y="541029"/>
            <a:ext cx="11261243"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Map of Busiest Stations by Degree Centrality, Citi Bike Trip Cluster 4</a:t>
            </a:r>
          </a:p>
        </p:txBody>
      </p:sp>
      <p:pic>
        <p:nvPicPr>
          <p:cNvPr id="4" name="Picture 3">
            <a:extLst>
              <a:ext uri="{FF2B5EF4-FFF2-40B4-BE49-F238E27FC236}">
                <a16:creationId xmlns:a16="http://schemas.microsoft.com/office/drawing/2014/main" id="{48768BE7-7964-4C10-AF9A-7E6845A56A80}"/>
              </a:ext>
            </a:extLst>
          </p:cNvPr>
          <p:cNvPicPr>
            <a:picLocks noChangeAspect="1"/>
          </p:cNvPicPr>
          <p:nvPr/>
        </p:nvPicPr>
        <p:blipFill>
          <a:blip r:embed="rId3"/>
          <a:stretch>
            <a:fillRect/>
          </a:stretch>
        </p:blipFill>
        <p:spPr>
          <a:xfrm>
            <a:off x="8055606" y="2443163"/>
            <a:ext cx="3766297" cy="1204912"/>
          </a:xfrm>
          <a:prstGeom prst="rect">
            <a:avLst/>
          </a:prstGeom>
        </p:spPr>
      </p:pic>
      <p:cxnSp>
        <p:nvCxnSpPr>
          <p:cNvPr id="6" name="Straight Arrow Connector 5">
            <a:extLst>
              <a:ext uri="{FF2B5EF4-FFF2-40B4-BE49-F238E27FC236}">
                <a16:creationId xmlns:a16="http://schemas.microsoft.com/office/drawing/2014/main" id="{3172EF93-F25E-4971-9C5C-97A7EB7F8E45}"/>
              </a:ext>
            </a:extLst>
          </p:cNvPr>
          <p:cNvCxnSpPr>
            <a:cxnSpLocks/>
            <a:stCxn id="4" idx="1"/>
          </p:cNvCxnSpPr>
          <p:nvPr/>
        </p:nvCxnSpPr>
        <p:spPr>
          <a:xfrm flipH="1">
            <a:off x="3295650" y="3045619"/>
            <a:ext cx="4759956" cy="269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243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5D82F4-8D93-4D5E-B61E-B07421799E5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28119" y="534154"/>
            <a:ext cx="8561560" cy="4366718"/>
          </a:xfrm>
          <a:prstGeom prst="rect">
            <a:avLst/>
          </a:prstGeom>
          <a:noFill/>
          <a:ln>
            <a:noFill/>
          </a:ln>
        </p:spPr>
      </p:pic>
      <p:pic>
        <p:nvPicPr>
          <p:cNvPr id="4" name="Picture 3">
            <a:extLst>
              <a:ext uri="{FF2B5EF4-FFF2-40B4-BE49-F238E27FC236}">
                <a16:creationId xmlns:a16="http://schemas.microsoft.com/office/drawing/2014/main" id="{FBEF9355-C5B4-4832-B0FF-44999DA3747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513561" y="800915"/>
            <a:ext cx="3485584" cy="3064915"/>
          </a:xfrm>
          <a:prstGeom prst="rect">
            <a:avLst/>
          </a:prstGeom>
          <a:noFill/>
          <a:ln>
            <a:noFill/>
          </a:ln>
        </p:spPr>
      </p:pic>
      <p:sp>
        <p:nvSpPr>
          <p:cNvPr id="5" name="Rectangle 4">
            <a:extLst>
              <a:ext uri="{FF2B5EF4-FFF2-40B4-BE49-F238E27FC236}">
                <a16:creationId xmlns:a16="http://schemas.microsoft.com/office/drawing/2014/main" id="{166FE8CC-0B40-479D-A178-1533A974F05D}"/>
              </a:ext>
            </a:extLst>
          </p:cNvPr>
          <p:cNvSpPr/>
          <p:nvPr/>
        </p:nvSpPr>
        <p:spPr>
          <a:xfrm>
            <a:off x="528119" y="5060888"/>
            <a:ext cx="8561560" cy="1557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Above visualization is a map that shows in which places these bike share companies located and bubbles that you</a:t>
            </a:r>
          </a:p>
          <a:p>
            <a:r>
              <a:rPr lang="en-US" sz="1400" dirty="0">
                <a:latin typeface="Times New Roman" panose="02020603050405020304" pitchFamily="18" charset="0"/>
                <a:cs typeface="Times New Roman" panose="02020603050405020304" pitchFamily="18" charset="0"/>
              </a:rPr>
              <a:t>         see are the stations where these bikes available.</a:t>
            </a:r>
          </a:p>
          <a:p>
            <a:pPr marL="285750" indent="-285750">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Of all of our total users, 89% of the users are Subscribers and rest 11% were Customers.</a:t>
            </a:r>
          </a:p>
          <a:p>
            <a:pPr marL="285750" indent="-285750">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Subscribers are typically the working population that resides in these areas where as customers are</a:t>
            </a:r>
          </a:p>
          <a:p>
            <a:r>
              <a:rPr lang="en-US" sz="1400" dirty="0">
                <a:latin typeface="Times New Roman" panose="02020603050405020304" pitchFamily="18" charset="0"/>
                <a:cs typeface="Times New Roman" panose="02020603050405020304" pitchFamily="18" charset="0"/>
              </a:rPr>
              <a:t>        likely to be tourists.</a:t>
            </a:r>
          </a:p>
        </p:txBody>
      </p:sp>
    </p:spTree>
    <p:extLst>
      <p:ext uri="{BB962C8B-B14F-4D97-AF65-F5344CB8AC3E}">
        <p14:creationId xmlns:p14="http://schemas.microsoft.com/office/powerpoint/2010/main" val="4164461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FDD3AA-3F48-4C25-A76C-9581EC66B3A0}"/>
              </a:ext>
            </a:extLst>
          </p:cNvPr>
          <p:cNvSpPr txBox="1"/>
          <p:nvPr/>
        </p:nvSpPr>
        <p:spPr>
          <a:xfrm>
            <a:off x="676275" y="1257300"/>
            <a:ext cx="9210675" cy="4832092"/>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So</a:t>
            </a:r>
          </a:p>
          <a:p>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Where do city Bikers ride?</a:t>
            </a:r>
          </a:p>
          <a:p>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When do they ride?</a:t>
            </a:r>
          </a:p>
          <a:p>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How far do they go?</a:t>
            </a:r>
          </a:p>
          <a:p>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Which Stations are most popular?</a:t>
            </a:r>
          </a:p>
          <a:p>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What days of the week are most riders take on?</a:t>
            </a:r>
          </a:p>
        </p:txBody>
      </p:sp>
    </p:spTree>
    <p:extLst>
      <p:ext uri="{BB962C8B-B14F-4D97-AF65-F5344CB8AC3E}">
        <p14:creationId xmlns:p14="http://schemas.microsoft.com/office/powerpoint/2010/main" val="2176210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E65A7F-3BD0-4F69-A0DE-4AB7BF28C3D5}"/>
              </a:ext>
            </a:extLst>
          </p:cNvPr>
          <p:cNvPicPr/>
          <p:nvPr/>
        </p:nvPicPr>
        <p:blipFill rotWithShape="1">
          <a:blip r:embed="rId2">
            <a:extLst>
              <a:ext uri="{28A0092B-C50C-407E-A947-70E740481C1C}">
                <a14:useLocalDpi xmlns:a14="http://schemas.microsoft.com/office/drawing/2010/main" val="0"/>
              </a:ext>
            </a:extLst>
          </a:blip>
          <a:srcRect l="1469" t="2601" r="2721" b="5589"/>
          <a:stretch/>
        </p:blipFill>
        <p:spPr bwMode="auto">
          <a:xfrm>
            <a:off x="1015703" y="2197554"/>
            <a:ext cx="4671664" cy="3359184"/>
          </a:xfrm>
          <a:prstGeom prst="rect">
            <a:avLst/>
          </a:prstGeom>
          <a:noFill/>
          <a:ln>
            <a:noFill/>
          </a:ln>
          <a:extLst>
            <a:ext uri="{53640926-AAD7-44D8-BBD7-CCE9431645EC}">
              <a14:shadowObscured xmlns:a14="http://schemas.microsoft.com/office/drawing/2010/main"/>
            </a:ext>
          </a:extLst>
        </p:spPr>
      </p:pic>
      <p:sp>
        <p:nvSpPr>
          <p:cNvPr id="3" name="Oval 2">
            <a:extLst>
              <a:ext uri="{FF2B5EF4-FFF2-40B4-BE49-F238E27FC236}">
                <a16:creationId xmlns:a16="http://schemas.microsoft.com/office/drawing/2014/main" id="{EC585585-0589-4AF1-8FE2-C8D33F6279CF}"/>
              </a:ext>
            </a:extLst>
          </p:cNvPr>
          <p:cNvSpPr/>
          <p:nvPr/>
        </p:nvSpPr>
        <p:spPr>
          <a:xfrm>
            <a:off x="3782112" y="961784"/>
            <a:ext cx="2879945" cy="1067983"/>
          </a:xfrm>
          <a:prstGeom prst="ellipse">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07000"/>
              </a:lnSpc>
              <a:spcBef>
                <a:spcPts val="0"/>
              </a:spcBef>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Subscribers seem riding more on weekdays when compared to weekends </a:t>
            </a:r>
          </a:p>
        </p:txBody>
      </p:sp>
      <p:sp>
        <p:nvSpPr>
          <p:cNvPr id="4" name="Oval 3">
            <a:extLst>
              <a:ext uri="{FF2B5EF4-FFF2-40B4-BE49-F238E27FC236}">
                <a16:creationId xmlns:a16="http://schemas.microsoft.com/office/drawing/2014/main" id="{84A282A6-36B3-4981-A175-C5147577AB49}"/>
              </a:ext>
            </a:extLst>
          </p:cNvPr>
          <p:cNvSpPr/>
          <p:nvPr/>
        </p:nvSpPr>
        <p:spPr>
          <a:xfrm>
            <a:off x="761514" y="961784"/>
            <a:ext cx="2725264" cy="920115"/>
          </a:xfrm>
          <a:prstGeom prst="ellipse">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Customers seem riding more on weekends when compared to weekdays</a:t>
            </a:r>
          </a:p>
          <a:p>
            <a:pPr marL="0" marR="0" algn="ctr">
              <a:lnSpc>
                <a:spcPct val="107000"/>
              </a:lnSpc>
              <a:spcBef>
                <a:spcPts val="0"/>
              </a:spcBef>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p>
        </p:txBody>
      </p:sp>
      <p:sp>
        <p:nvSpPr>
          <p:cNvPr id="5" name="Arrow: Down 4">
            <a:extLst>
              <a:ext uri="{FF2B5EF4-FFF2-40B4-BE49-F238E27FC236}">
                <a16:creationId xmlns:a16="http://schemas.microsoft.com/office/drawing/2014/main" id="{7E4DD79D-1EB5-419E-93BC-546C77FC3AB7}"/>
              </a:ext>
            </a:extLst>
          </p:cNvPr>
          <p:cNvSpPr/>
          <p:nvPr/>
        </p:nvSpPr>
        <p:spPr>
          <a:xfrm>
            <a:off x="1792586" y="1881900"/>
            <a:ext cx="241160" cy="4901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Down 5">
            <a:extLst>
              <a:ext uri="{FF2B5EF4-FFF2-40B4-BE49-F238E27FC236}">
                <a16:creationId xmlns:a16="http://schemas.microsoft.com/office/drawing/2014/main" id="{44BB4509-C471-4357-B23A-D8F0A34FFEE1}"/>
              </a:ext>
            </a:extLst>
          </p:cNvPr>
          <p:cNvSpPr/>
          <p:nvPr/>
        </p:nvSpPr>
        <p:spPr>
          <a:xfrm>
            <a:off x="4980924" y="2063543"/>
            <a:ext cx="241160" cy="3084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6B3CA44-A3FC-4700-BEDA-2594C8B0A989}"/>
              </a:ext>
            </a:extLst>
          </p:cNvPr>
          <p:cNvPicPr/>
          <p:nvPr/>
        </p:nvPicPr>
        <p:blipFill rotWithShape="1">
          <a:blip r:embed="rId3">
            <a:extLst>
              <a:ext uri="{28A0092B-C50C-407E-A947-70E740481C1C}">
                <a14:useLocalDpi xmlns:a14="http://schemas.microsoft.com/office/drawing/2010/main" val="0"/>
              </a:ext>
            </a:extLst>
          </a:blip>
          <a:srcRect l="1083" t="3754" r="2142" b="7779"/>
          <a:stretch/>
        </p:blipFill>
        <p:spPr bwMode="auto">
          <a:xfrm>
            <a:off x="6207797" y="2654753"/>
            <a:ext cx="5327711" cy="2811550"/>
          </a:xfrm>
          <a:prstGeom prst="rect">
            <a:avLst/>
          </a:prstGeom>
          <a:noFill/>
          <a:ln>
            <a:noFill/>
          </a:ln>
          <a:extLst>
            <a:ext uri="{53640926-AAD7-44D8-BBD7-CCE9431645EC}">
              <a14:shadowObscured xmlns:a14="http://schemas.microsoft.com/office/drawing/2010/main"/>
            </a:ext>
          </a:extLst>
        </p:spPr>
      </p:pic>
      <p:sp>
        <p:nvSpPr>
          <p:cNvPr id="8" name="Oval 7">
            <a:extLst>
              <a:ext uri="{FF2B5EF4-FFF2-40B4-BE49-F238E27FC236}">
                <a16:creationId xmlns:a16="http://schemas.microsoft.com/office/drawing/2014/main" id="{16E44C2F-BD62-4686-80E6-234140BE75F6}"/>
              </a:ext>
            </a:extLst>
          </p:cNvPr>
          <p:cNvSpPr/>
          <p:nvPr/>
        </p:nvSpPr>
        <p:spPr>
          <a:xfrm>
            <a:off x="6824384" y="961784"/>
            <a:ext cx="2240103" cy="1101759"/>
          </a:xfrm>
          <a:prstGeom prst="ellipse">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Customers seem riding more on summer and fall than winter</a:t>
            </a:r>
          </a:p>
          <a:p>
            <a:pPr marL="0" marR="0" algn="ctr">
              <a:lnSpc>
                <a:spcPct val="107000"/>
              </a:lnSpc>
              <a:spcBef>
                <a:spcPts val="0"/>
              </a:spcBef>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p>
        </p:txBody>
      </p:sp>
      <p:sp>
        <p:nvSpPr>
          <p:cNvPr id="9" name="Oval 8">
            <a:extLst>
              <a:ext uri="{FF2B5EF4-FFF2-40B4-BE49-F238E27FC236}">
                <a16:creationId xmlns:a16="http://schemas.microsoft.com/office/drawing/2014/main" id="{3CA707DF-3DC5-4876-8969-9F2F50661023}"/>
              </a:ext>
            </a:extLst>
          </p:cNvPr>
          <p:cNvSpPr/>
          <p:nvPr/>
        </p:nvSpPr>
        <p:spPr>
          <a:xfrm>
            <a:off x="9226814" y="931639"/>
            <a:ext cx="2700143" cy="1265915"/>
          </a:xfrm>
          <a:prstGeom prst="ellipse">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Subscribers have similar pattern as of customers but notice there was a dip in rides in the month of July   </a:t>
            </a:r>
          </a:p>
        </p:txBody>
      </p:sp>
      <p:sp>
        <p:nvSpPr>
          <p:cNvPr id="10" name="Arrow: Down 9">
            <a:extLst>
              <a:ext uri="{FF2B5EF4-FFF2-40B4-BE49-F238E27FC236}">
                <a16:creationId xmlns:a16="http://schemas.microsoft.com/office/drawing/2014/main" id="{A397A2E5-0986-4057-B1E5-CAAD24FF00E8}"/>
              </a:ext>
            </a:extLst>
          </p:cNvPr>
          <p:cNvSpPr/>
          <p:nvPr/>
        </p:nvSpPr>
        <p:spPr>
          <a:xfrm>
            <a:off x="7609988" y="2198421"/>
            <a:ext cx="241160" cy="4901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66468165-ABAC-4FDC-8801-6DED373FE1B0}"/>
              </a:ext>
            </a:extLst>
          </p:cNvPr>
          <p:cNvSpPr/>
          <p:nvPr/>
        </p:nvSpPr>
        <p:spPr>
          <a:xfrm>
            <a:off x="10137913" y="2284085"/>
            <a:ext cx="241160" cy="4901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0526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14828C-9BA0-4C03-980A-7DA406A83810}"/>
              </a:ext>
            </a:extLst>
          </p:cNvPr>
          <p:cNvPicPr/>
          <p:nvPr/>
        </p:nvPicPr>
        <p:blipFill rotWithShape="1">
          <a:blip r:embed="rId2">
            <a:extLst>
              <a:ext uri="{28A0092B-C50C-407E-A947-70E740481C1C}">
                <a14:useLocalDpi xmlns:a14="http://schemas.microsoft.com/office/drawing/2010/main" val="0"/>
              </a:ext>
            </a:extLst>
          </a:blip>
          <a:srcRect l="941" t="5314" r="1532" b="6787"/>
          <a:stretch/>
        </p:blipFill>
        <p:spPr bwMode="auto">
          <a:xfrm>
            <a:off x="753109" y="496887"/>
            <a:ext cx="5788368" cy="2567860"/>
          </a:xfrm>
          <a:prstGeom prst="rect">
            <a:avLst/>
          </a:prstGeom>
          <a:noFill/>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8BF489CD-2870-4612-8899-484B2B3D4FBC}"/>
              </a:ext>
            </a:extLst>
          </p:cNvPr>
          <p:cNvPicPr/>
          <p:nvPr/>
        </p:nvPicPr>
        <p:blipFill rotWithShape="1">
          <a:blip r:embed="rId3">
            <a:extLst>
              <a:ext uri="{28A0092B-C50C-407E-A947-70E740481C1C}">
                <a14:useLocalDpi xmlns:a14="http://schemas.microsoft.com/office/drawing/2010/main" val="0"/>
              </a:ext>
            </a:extLst>
          </a:blip>
          <a:srcRect l="1517" t="3795" b="9474"/>
          <a:stretch/>
        </p:blipFill>
        <p:spPr bwMode="auto">
          <a:xfrm>
            <a:off x="753108" y="3212886"/>
            <a:ext cx="5878803" cy="2567860"/>
          </a:xfrm>
          <a:prstGeom prst="rect">
            <a:avLst/>
          </a:prstGeom>
          <a:noFill/>
          <a:ln>
            <a:noFill/>
          </a:ln>
          <a:extLst>
            <a:ext uri="{53640926-AAD7-44D8-BBD7-CCE9431645EC}">
              <a14:shadowObscured xmlns:a14="http://schemas.microsoft.com/office/drawing/2010/main"/>
            </a:ext>
          </a:extLst>
        </p:spPr>
      </p:pic>
      <p:sp>
        <p:nvSpPr>
          <p:cNvPr id="4" name="Oval 3">
            <a:extLst>
              <a:ext uri="{FF2B5EF4-FFF2-40B4-BE49-F238E27FC236}">
                <a16:creationId xmlns:a16="http://schemas.microsoft.com/office/drawing/2014/main" id="{E766D3F8-C389-4DD7-BB57-48D2524F7639}"/>
              </a:ext>
            </a:extLst>
          </p:cNvPr>
          <p:cNvSpPr/>
          <p:nvPr/>
        </p:nvSpPr>
        <p:spPr>
          <a:xfrm>
            <a:off x="7425731" y="753588"/>
            <a:ext cx="4013160" cy="202976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Subscribers take more rides during morning and evening rush hours but customers take more rides as the day progresses which peaks in the afternoon</a:t>
            </a:r>
          </a:p>
        </p:txBody>
      </p:sp>
      <p:sp>
        <p:nvSpPr>
          <p:cNvPr id="5" name="Arrow: Right 4">
            <a:extLst>
              <a:ext uri="{FF2B5EF4-FFF2-40B4-BE49-F238E27FC236}">
                <a16:creationId xmlns:a16="http://schemas.microsoft.com/office/drawing/2014/main" id="{6FCC54F8-A185-4702-B917-52A6675AE63C}"/>
              </a:ext>
            </a:extLst>
          </p:cNvPr>
          <p:cNvSpPr/>
          <p:nvPr/>
        </p:nvSpPr>
        <p:spPr>
          <a:xfrm>
            <a:off x="6631910" y="4383593"/>
            <a:ext cx="793821" cy="268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85A6DBD-5A2D-498D-B755-3CC5B002D816}"/>
              </a:ext>
            </a:extLst>
          </p:cNvPr>
          <p:cNvSpPr/>
          <p:nvPr/>
        </p:nvSpPr>
        <p:spPr>
          <a:xfrm>
            <a:off x="7578132" y="3521110"/>
            <a:ext cx="4013160" cy="202976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More number of customers rent bike for longer duration (16-30 mins) where as subscribers rent bike typically for shorter duration (6-10 mins) </a:t>
            </a:r>
          </a:p>
        </p:txBody>
      </p:sp>
      <p:sp>
        <p:nvSpPr>
          <p:cNvPr id="7" name="Arrow: Right 6">
            <a:extLst>
              <a:ext uri="{FF2B5EF4-FFF2-40B4-BE49-F238E27FC236}">
                <a16:creationId xmlns:a16="http://schemas.microsoft.com/office/drawing/2014/main" id="{EC8F2FA8-CACB-4FD3-BAE4-AAAB1C9646A1}"/>
              </a:ext>
            </a:extLst>
          </p:cNvPr>
          <p:cNvSpPr/>
          <p:nvPr/>
        </p:nvSpPr>
        <p:spPr>
          <a:xfrm>
            <a:off x="6514266" y="1634075"/>
            <a:ext cx="793821" cy="268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1906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generated with very high confidence">
            <a:extLst>
              <a:ext uri="{FF2B5EF4-FFF2-40B4-BE49-F238E27FC236}">
                <a16:creationId xmlns:a16="http://schemas.microsoft.com/office/drawing/2014/main" id="{295C0D06-9EC2-42D8-B797-A626C1049C41}"/>
              </a:ext>
            </a:extLst>
          </p:cNvPr>
          <p:cNvPicPr>
            <a:picLocks noChangeAspect="1"/>
          </p:cNvPicPr>
          <p:nvPr/>
        </p:nvPicPr>
        <p:blipFill rotWithShape="1">
          <a:blip r:embed="rId2">
            <a:extLst>
              <a:ext uri="{28A0092B-C50C-407E-A947-70E740481C1C}">
                <a14:useLocalDpi xmlns:a14="http://schemas.microsoft.com/office/drawing/2010/main" val="0"/>
              </a:ext>
            </a:extLst>
          </a:blip>
          <a:srcRect t="4311" b="16163"/>
          <a:stretch/>
        </p:blipFill>
        <p:spPr>
          <a:xfrm>
            <a:off x="360441" y="3051237"/>
            <a:ext cx="7301299" cy="3514725"/>
          </a:xfrm>
          <a:prstGeom prst="rect">
            <a:avLst/>
          </a:prstGeom>
        </p:spPr>
      </p:pic>
      <p:pic>
        <p:nvPicPr>
          <p:cNvPr id="8" name="Picture 7">
            <a:extLst>
              <a:ext uri="{FF2B5EF4-FFF2-40B4-BE49-F238E27FC236}">
                <a16:creationId xmlns:a16="http://schemas.microsoft.com/office/drawing/2014/main" id="{147C10CE-21B6-4F08-B254-43881ABD339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1931" y="2474658"/>
            <a:ext cx="1240790" cy="278765"/>
          </a:xfrm>
          <a:prstGeom prst="rect">
            <a:avLst/>
          </a:prstGeom>
          <a:noFill/>
          <a:ln>
            <a:noFill/>
          </a:ln>
        </p:spPr>
      </p:pic>
      <p:pic>
        <p:nvPicPr>
          <p:cNvPr id="10" name="Picture 9">
            <a:extLst>
              <a:ext uri="{FF2B5EF4-FFF2-40B4-BE49-F238E27FC236}">
                <a16:creationId xmlns:a16="http://schemas.microsoft.com/office/drawing/2014/main" id="{B5C65A87-82F7-4F16-B4C8-27C2D9C1076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794556" y="2308606"/>
            <a:ext cx="1433195" cy="255270"/>
          </a:xfrm>
          <a:prstGeom prst="rect">
            <a:avLst/>
          </a:prstGeom>
          <a:noFill/>
          <a:ln>
            <a:noFill/>
          </a:ln>
        </p:spPr>
      </p:pic>
      <p:pic>
        <p:nvPicPr>
          <p:cNvPr id="11" name="Picture 10">
            <a:extLst>
              <a:ext uri="{FF2B5EF4-FFF2-40B4-BE49-F238E27FC236}">
                <a16:creationId xmlns:a16="http://schemas.microsoft.com/office/drawing/2014/main" id="{11B5082A-F08F-48EA-B7B5-50478F4E42AC}"/>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5056187" y="2583452"/>
            <a:ext cx="1508125" cy="151130"/>
          </a:xfrm>
          <a:prstGeom prst="rect">
            <a:avLst/>
          </a:prstGeom>
          <a:noFill/>
          <a:ln>
            <a:noFill/>
          </a:ln>
        </p:spPr>
      </p:pic>
      <p:cxnSp>
        <p:nvCxnSpPr>
          <p:cNvPr id="12" name="Straight Arrow Connector 11">
            <a:extLst>
              <a:ext uri="{FF2B5EF4-FFF2-40B4-BE49-F238E27FC236}">
                <a16:creationId xmlns:a16="http://schemas.microsoft.com/office/drawing/2014/main" id="{B41D8B52-F959-4237-A330-0D08FD26CE1B}"/>
              </a:ext>
            </a:extLst>
          </p:cNvPr>
          <p:cNvCxnSpPr>
            <a:cxnSpLocks/>
          </p:cNvCxnSpPr>
          <p:nvPr/>
        </p:nvCxnSpPr>
        <p:spPr>
          <a:xfrm>
            <a:off x="1560719" y="2879002"/>
            <a:ext cx="811289" cy="2996697"/>
          </a:xfrm>
          <a:prstGeom prst="straightConnector1">
            <a:avLst/>
          </a:prstGeom>
          <a:noFill/>
          <a:ln w="6350" cap="flat" cmpd="sng" algn="ctr">
            <a:solidFill>
              <a:sysClr val="windowText" lastClr="000000">
                <a:lumMod val="95000"/>
                <a:lumOff val="5000"/>
              </a:sysClr>
            </a:solidFill>
            <a:prstDash val="solid"/>
            <a:miter lim="800000"/>
            <a:tailEnd type="triangle"/>
          </a:ln>
          <a:effectLst/>
        </p:spPr>
      </p:cxnSp>
      <p:cxnSp>
        <p:nvCxnSpPr>
          <p:cNvPr id="13" name="Straight Arrow Connector 12">
            <a:extLst>
              <a:ext uri="{FF2B5EF4-FFF2-40B4-BE49-F238E27FC236}">
                <a16:creationId xmlns:a16="http://schemas.microsoft.com/office/drawing/2014/main" id="{826B8AD8-2185-4310-97C4-F48731D21618}"/>
              </a:ext>
            </a:extLst>
          </p:cNvPr>
          <p:cNvCxnSpPr>
            <a:cxnSpLocks/>
          </p:cNvCxnSpPr>
          <p:nvPr/>
        </p:nvCxnSpPr>
        <p:spPr>
          <a:xfrm flipH="1">
            <a:off x="3833142" y="2734582"/>
            <a:ext cx="1859870" cy="2059986"/>
          </a:xfrm>
          <a:prstGeom prst="straightConnector1">
            <a:avLst/>
          </a:prstGeom>
          <a:noFill/>
          <a:ln w="6350" cap="flat" cmpd="sng" algn="ctr">
            <a:solidFill>
              <a:sysClr val="windowText" lastClr="000000">
                <a:lumMod val="95000"/>
                <a:lumOff val="5000"/>
              </a:sysClr>
            </a:solidFill>
            <a:prstDash val="solid"/>
            <a:miter lim="800000"/>
            <a:tailEnd type="triangle"/>
          </a:ln>
          <a:effectLst/>
        </p:spPr>
      </p:cxnSp>
      <p:cxnSp>
        <p:nvCxnSpPr>
          <p:cNvPr id="15" name="Straight Arrow Connector 14">
            <a:extLst>
              <a:ext uri="{FF2B5EF4-FFF2-40B4-BE49-F238E27FC236}">
                <a16:creationId xmlns:a16="http://schemas.microsoft.com/office/drawing/2014/main" id="{12A99C56-6CA0-4F96-A980-8B391FD79489}"/>
              </a:ext>
            </a:extLst>
          </p:cNvPr>
          <p:cNvCxnSpPr>
            <a:cxnSpLocks/>
            <a:stCxn id="10" idx="2"/>
          </p:cNvCxnSpPr>
          <p:nvPr/>
        </p:nvCxnSpPr>
        <p:spPr>
          <a:xfrm flipH="1">
            <a:off x="2769446" y="2563876"/>
            <a:ext cx="741708" cy="3429518"/>
          </a:xfrm>
          <a:prstGeom prst="straightConnector1">
            <a:avLst/>
          </a:prstGeom>
          <a:noFill/>
          <a:ln w="6350" cap="flat" cmpd="sng" algn="ctr">
            <a:solidFill>
              <a:sysClr val="windowText" lastClr="000000">
                <a:lumMod val="95000"/>
                <a:lumOff val="5000"/>
              </a:sysClr>
            </a:solidFill>
            <a:prstDash val="solid"/>
            <a:miter lim="800000"/>
            <a:tailEnd type="triangle"/>
          </a:ln>
          <a:effectLst/>
        </p:spPr>
      </p:cxnSp>
      <p:sp>
        <p:nvSpPr>
          <p:cNvPr id="20" name="TextBox 19">
            <a:extLst>
              <a:ext uri="{FF2B5EF4-FFF2-40B4-BE49-F238E27FC236}">
                <a16:creationId xmlns:a16="http://schemas.microsoft.com/office/drawing/2014/main" id="{C5527175-2117-47F1-BA64-559745D5A57A}"/>
              </a:ext>
            </a:extLst>
          </p:cNvPr>
          <p:cNvSpPr txBox="1"/>
          <p:nvPr/>
        </p:nvSpPr>
        <p:spPr>
          <a:xfrm>
            <a:off x="777405" y="1419490"/>
            <a:ext cx="5577735"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Most Popular Start Stations for Subscribers</a:t>
            </a:r>
          </a:p>
        </p:txBody>
      </p:sp>
      <p:sp>
        <p:nvSpPr>
          <p:cNvPr id="27" name="TextBox 26">
            <a:extLst>
              <a:ext uri="{FF2B5EF4-FFF2-40B4-BE49-F238E27FC236}">
                <a16:creationId xmlns:a16="http://schemas.microsoft.com/office/drawing/2014/main" id="{71543340-6006-4DFD-9F26-34808C5F1754}"/>
              </a:ext>
            </a:extLst>
          </p:cNvPr>
          <p:cNvSpPr txBox="1"/>
          <p:nvPr/>
        </p:nvSpPr>
        <p:spPr>
          <a:xfrm>
            <a:off x="1431234" y="571679"/>
            <a:ext cx="9819861" cy="461665"/>
          </a:xfrm>
          <a:prstGeom prst="rect">
            <a:avLst/>
          </a:prstGeom>
          <a:noFill/>
        </p:spPr>
        <p:txBody>
          <a:bodyPr wrap="square" rtlCol="0">
            <a:spAutoFit/>
          </a:bodyPr>
          <a:lstStyle/>
          <a:p>
            <a:pPr fontAlgn="base"/>
            <a:r>
              <a:rPr lang="en-US" sz="2400" b="1" dirty="0">
                <a:latin typeface="Times New Roman" panose="02020603050405020304" pitchFamily="18" charset="0"/>
                <a:cs typeface="Times New Roman" panose="02020603050405020304" pitchFamily="18" charset="0"/>
              </a:rPr>
              <a:t>Geospatial representation of popular stations using SAS Visual Analytics</a:t>
            </a:r>
          </a:p>
        </p:txBody>
      </p:sp>
      <p:sp>
        <p:nvSpPr>
          <p:cNvPr id="14" name="TextBox 13">
            <a:extLst>
              <a:ext uri="{FF2B5EF4-FFF2-40B4-BE49-F238E27FC236}">
                <a16:creationId xmlns:a16="http://schemas.microsoft.com/office/drawing/2014/main" id="{2C5A8F49-F229-4D6D-AD92-0070ED7D60B3}"/>
              </a:ext>
            </a:extLst>
          </p:cNvPr>
          <p:cNvSpPr txBox="1"/>
          <p:nvPr/>
        </p:nvSpPr>
        <p:spPr>
          <a:xfrm>
            <a:off x="8302745" y="3539541"/>
            <a:ext cx="3070105" cy="1569660"/>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Note that most popular stations for Subscribers are around Grand Central Terminal</a:t>
            </a:r>
          </a:p>
        </p:txBody>
      </p:sp>
    </p:spTree>
    <p:extLst>
      <p:ext uri="{BB962C8B-B14F-4D97-AF65-F5344CB8AC3E}">
        <p14:creationId xmlns:p14="http://schemas.microsoft.com/office/powerpoint/2010/main" val="3416384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B99B12-B63D-4CF1-8B67-0DAC2FB6AC68}"/>
              </a:ext>
            </a:extLst>
          </p:cNvPr>
          <p:cNvPicPr/>
          <p:nvPr/>
        </p:nvPicPr>
        <p:blipFill rotWithShape="1">
          <a:blip r:embed="rId2">
            <a:extLst>
              <a:ext uri="{28A0092B-C50C-407E-A947-70E740481C1C}">
                <a14:useLocalDpi xmlns:a14="http://schemas.microsoft.com/office/drawing/2010/main" val="0"/>
              </a:ext>
            </a:extLst>
          </a:blip>
          <a:srcRect t="6942"/>
          <a:stretch/>
        </p:blipFill>
        <p:spPr bwMode="auto">
          <a:xfrm>
            <a:off x="312249" y="1742132"/>
            <a:ext cx="7763442" cy="4332743"/>
          </a:xfrm>
          <a:prstGeom prst="rect">
            <a:avLst/>
          </a:prstGeom>
          <a:noFill/>
          <a:ln>
            <a:noFill/>
          </a:ln>
        </p:spPr>
      </p:pic>
      <p:sp>
        <p:nvSpPr>
          <p:cNvPr id="3" name="TextBox 2">
            <a:extLst>
              <a:ext uri="{FF2B5EF4-FFF2-40B4-BE49-F238E27FC236}">
                <a16:creationId xmlns:a16="http://schemas.microsoft.com/office/drawing/2014/main" id="{F1ABF3C2-37D7-42C2-93FE-5D6D3DD96B09}"/>
              </a:ext>
            </a:extLst>
          </p:cNvPr>
          <p:cNvSpPr txBox="1"/>
          <p:nvPr/>
        </p:nvSpPr>
        <p:spPr>
          <a:xfrm>
            <a:off x="518265" y="515104"/>
            <a:ext cx="5577735"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Most Popular Start Stations for Subscribers</a:t>
            </a:r>
          </a:p>
        </p:txBody>
      </p:sp>
      <p:sp>
        <p:nvSpPr>
          <p:cNvPr id="4" name="TextBox 3">
            <a:extLst>
              <a:ext uri="{FF2B5EF4-FFF2-40B4-BE49-F238E27FC236}">
                <a16:creationId xmlns:a16="http://schemas.microsoft.com/office/drawing/2014/main" id="{4C19F9A9-D290-4CE7-87F1-DEE0C31DBF98}"/>
              </a:ext>
            </a:extLst>
          </p:cNvPr>
          <p:cNvSpPr txBox="1"/>
          <p:nvPr/>
        </p:nvSpPr>
        <p:spPr>
          <a:xfrm>
            <a:off x="8362123" y="1827558"/>
            <a:ext cx="3631094" cy="4031873"/>
          </a:xfrm>
          <a:prstGeom prst="rect">
            <a:avLst/>
          </a:prstGeom>
          <a:noFill/>
        </p:spPr>
        <p:txBody>
          <a:bodyPr wrap="square" rtlCol="0">
            <a:spAutoFit/>
          </a:bodyPr>
          <a:lstStyle/>
          <a:p>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Bigger the size of text more the number of trips starting or ending at these stations</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Most famous start stations for subscribers are Pershing square in Manhattan in front of Grand Central Terminal, Broadway&amp; E 22 St ,W21st &amp; 6 Ave etc.</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2639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D36646-E073-4D3F-A09F-799E6FC120F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47774" y="2152650"/>
            <a:ext cx="7467601" cy="3981450"/>
          </a:xfrm>
          <a:prstGeom prst="rect">
            <a:avLst/>
          </a:prstGeom>
          <a:noFill/>
          <a:ln>
            <a:noFill/>
          </a:ln>
        </p:spPr>
      </p:pic>
      <p:cxnSp>
        <p:nvCxnSpPr>
          <p:cNvPr id="3" name="Straight Arrow Connector 2">
            <a:extLst>
              <a:ext uri="{FF2B5EF4-FFF2-40B4-BE49-F238E27FC236}">
                <a16:creationId xmlns:a16="http://schemas.microsoft.com/office/drawing/2014/main" id="{4F1836FB-B2F8-40CF-95AB-576DC984E016}"/>
              </a:ext>
            </a:extLst>
          </p:cNvPr>
          <p:cNvCxnSpPr>
            <a:cxnSpLocks/>
          </p:cNvCxnSpPr>
          <p:nvPr/>
        </p:nvCxnSpPr>
        <p:spPr>
          <a:xfrm>
            <a:off x="2510789" y="1625282"/>
            <a:ext cx="1650366" cy="3518218"/>
          </a:xfrm>
          <a:prstGeom prst="straightConnector1">
            <a:avLst/>
          </a:prstGeom>
          <a:noFill/>
          <a:ln w="6350" cap="flat" cmpd="sng" algn="ctr">
            <a:solidFill>
              <a:sysClr val="windowText" lastClr="000000"/>
            </a:solidFill>
            <a:prstDash val="solid"/>
            <a:miter lim="800000"/>
            <a:tailEnd type="triangle"/>
          </a:ln>
          <a:effectLst/>
        </p:spPr>
      </p:cxnSp>
      <p:cxnSp>
        <p:nvCxnSpPr>
          <p:cNvPr id="4" name="Straight Arrow Connector 3">
            <a:extLst>
              <a:ext uri="{FF2B5EF4-FFF2-40B4-BE49-F238E27FC236}">
                <a16:creationId xmlns:a16="http://schemas.microsoft.com/office/drawing/2014/main" id="{5F2CFADC-BF61-4772-B534-6372052DC0FF}"/>
              </a:ext>
            </a:extLst>
          </p:cNvPr>
          <p:cNvCxnSpPr>
            <a:cxnSpLocks/>
          </p:cNvCxnSpPr>
          <p:nvPr/>
        </p:nvCxnSpPr>
        <p:spPr>
          <a:xfrm flipH="1">
            <a:off x="4206876" y="1824671"/>
            <a:ext cx="66039" cy="3747454"/>
          </a:xfrm>
          <a:prstGeom prst="straightConnector1">
            <a:avLst/>
          </a:prstGeom>
          <a:noFill/>
          <a:ln w="6350" cap="flat" cmpd="sng" algn="ctr">
            <a:solidFill>
              <a:sysClr val="windowText" lastClr="000000"/>
            </a:solidFill>
            <a:prstDash val="solid"/>
            <a:miter lim="800000"/>
            <a:tailEnd type="triangle"/>
          </a:ln>
          <a:effectLst/>
        </p:spPr>
      </p:cxnSp>
      <p:cxnSp>
        <p:nvCxnSpPr>
          <p:cNvPr id="5" name="Straight Arrow Connector 4">
            <a:extLst>
              <a:ext uri="{FF2B5EF4-FFF2-40B4-BE49-F238E27FC236}">
                <a16:creationId xmlns:a16="http://schemas.microsoft.com/office/drawing/2014/main" id="{FDB5A613-3CEC-4C44-ABFE-08BCF417D216}"/>
              </a:ext>
            </a:extLst>
          </p:cNvPr>
          <p:cNvCxnSpPr>
            <a:cxnSpLocks/>
          </p:cNvCxnSpPr>
          <p:nvPr/>
        </p:nvCxnSpPr>
        <p:spPr>
          <a:xfrm flipH="1">
            <a:off x="5603715" y="2028825"/>
            <a:ext cx="339885" cy="1392238"/>
          </a:xfrm>
          <a:prstGeom prst="straightConnector1">
            <a:avLst/>
          </a:prstGeom>
          <a:noFill/>
          <a:ln w="6350" cap="flat" cmpd="sng" algn="ctr">
            <a:solidFill>
              <a:sysClr val="windowText" lastClr="000000"/>
            </a:solidFill>
            <a:prstDash val="solid"/>
            <a:miter lim="800000"/>
            <a:tailEnd type="triangle"/>
          </a:ln>
          <a:effectLst/>
        </p:spPr>
      </p:cxnSp>
      <p:pic>
        <p:nvPicPr>
          <p:cNvPr id="6" name="Picture 5">
            <a:extLst>
              <a:ext uri="{FF2B5EF4-FFF2-40B4-BE49-F238E27FC236}">
                <a16:creationId xmlns:a16="http://schemas.microsoft.com/office/drawing/2014/main" id="{CD16725C-EE08-467C-A123-F160526AE0E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769133" y="1555592"/>
            <a:ext cx="1450023" cy="333374"/>
          </a:xfrm>
          <a:prstGeom prst="rect">
            <a:avLst/>
          </a:prstGeom>
          <a:noFill/>
          <a:ln>
            <a:noFill/>
          </a:ln>
        </p:spPr>
      </p:pic>
      <p:pic>
        <p:nvPicPr>
          <p:cNvPr id="9" name="Picture 8">
            <a:extLst>
              <a:ext uri="{FF2B5EF4-FFF2-40B4-BE49-F238E27FC236}">
                <a16:creationId xmlns:a16="http://schemas.microsoft.com/office/drawing/2014/main" id="{ABBC5D67-16E7-40F1-9942-AD6D5393971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962239" y="1491299"/>
            <a:ext cx="980441" cy="333374"/>
          </a:xfrm>
          <a:prstGeom prst="rect">
            <a:avLst/>
          </a:prstGeom>
          <a:noFill/>
          <a:ln>
            <a:noFill/>
          </a:ln>
        </p:spPr>
      </p:pic>
      <p:pic>
        <p:nvPicPr>
          <p:cNvPr id="11" name="Picture 10">
            <a:extLst>
              <a:ext uri="{FF2B5EF4-FFF2-40B4-BE49-F238E27FC236}">
                <a16:creationId xmlns:a16="http://schemas.microsoft.com/office/drawing/2014/main" id="{25599243-135D-4810-963E-6CE488523945}"/>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748790" y="1480820"/>
            <a:ext cx="1261110" cy="343851"/>
          </a:xfrm>
          <a:prstGeom prst="rect">
            <a:avLst/>
          </a:prstGeom>
          <a:noFill/>
          <a:ln>
            <a:noFill/>
          </a:ln>
        </p:spPr>
      </p:pic>
      <p:sp>
        <p:nvSpPr>
          <p:cNvPr id="15" name="TextBox 14">
            <a:extLst>
              <a:ext uri="{FF2B5EF4-FFF2-40B4-BE49-F238E27FC236}">
                <a16:creationId xmlns:a16="http://schemas.microsoft.com/office/drawing/2014/main" id="{15B1DB3E-4F9A-4529-8E46-0A85F996F751}"/>
              </a:ext>
            </a:extLst>
          </p:cNvPr>
          <p:cNvSpPr txBox="1"/>
          <p:nvPr/>
        </p:nvSpPr>
        <p:spPr>
          <a:xfrm>
            <a:off x="916408" y="939442"/>
            <a:ext cx="5577735"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Most Popular End Stations for Subscribers</a:t>
            </a:r>
          </a:p>
        </p:txBody>
      </p:sp>
      <p:sp>
        <p:nvSpPr>
          <p:cNvPr id="12" name="TextBox 11">
            <a:extLst>
              <a:ext uri="{FF2B5EF4-FFF2-40B4-BE49-F238E27FC236}">
                <a16:creationId xmlns:a16="http://schemas.microsoft.com/office/drawing/2014/main" id="{500B1D37-E14C-417D-A4BF-87999D25B376}"/>
              </a:ext>
            </a:extLst>
          </p:cNvPr>
          <p:cNvSpPr txBox="1"/>
          <p:nvPr/>
        </p:nvSpPr>
        <p:spPr>
          <a:xfrm>
            <a:off x="1584213" y="293903"/>
            <a:ext cx="9819861" cy="461665"/>
          </a:xfrm>
          <a:prstGeom prst="rect">
            <a:avLst/>
          </a:prstGeom>
          <a:noFill/>
        </p:spPr>
        <p:txBody>
          <a:bodyPr wrap="square" rtlCol="0">
            <a:spAutoFit/>
          </a:bodyPr>
          <a:lstStyle/>
          <a:p>
            <a:pPr fontAlgn="base"/>
            <a:r>
              <a:rPr lang="en-US" sz="2400" b="1" dirty="0">
                <a:latin typeface="Times New Roman" panose="02020603050405020304" pitchFamily="18" charset="0"/>
                <a:cs typeface="Times New Roman" panose="02020603050405020304" pitchFamily="18" charset="0"/>
              </a:rPr>
              <a:t>Geospatial representation of popular stations using SAS Visual Analytics</a:t>
            </a:r>
          </a:p>
        </p:txBody>
      </p:sp>
    </p:spTree>
    <p:extLst>
      <p:ext uri="{BB962C8B-B14F-4D97-AF65-F5344CB8AC3E}">
        <p14:creationId xmlns:p14="http://schemas.microsoft.com/office/powerpoint/2010/main" val="42175833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1651</TotalTime>
  <Words>748</Words>
  <Application>Microsoft Office PowerPoint</Application>
  <PresentationFormat>Widescreen</PresentationFormat>
  <Paragraphs>112</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Times New Roman</vt:lpstr>
      <vt:lpstr>Office Theme</vt:lpstr>
      <vt:lpstr>Citi Bike NYC Trip Segmentation and Station Network Analysis  Team Citi Slickers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Soujanya Mandalapu</dc:creator>
  <cp:lastModifiedBy>Soujanya Mandalapu</cp:lastModifiedBy>
  <cp:revision>103</cp:revision>
  <dcterms:created xsi:type="dcterms:W3CDTF">2017-11-26T07:57:56Z</dcterms:created>
  <dcterms:modified xsi:type="dcterms:W3CDTF">2018-08-02T20:02:02Z</dcterms:modified>
</cp:coreProperties>
</file>